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14"/>
  </p:notesMasterIdLst>
  <p:sldIdLst>
    <p:sldId id="300" r:id="rId2"/>
    <p:sldId id="319" r:id="rId3"/>
    <p:sldId id="258" r:id="rId4"/>
    <p:sldId id="299" r:id="rId5"/>
    <p:sldId id="259" r:id="rId6"/>
    <p:sldId id="260" r:id="rId7"/>
    <p:sldId id="328" r:id="rId8"/>
    <p:sldId id="329" r:id="rId9"/>
    <p:sldId id="323" r:id="rId10"/>
    <p:sldId id="304" r:id="rId11"/>
    <p:sldId id="298" r:id="rId12"/>
    <p:sldId id="330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1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</c:view3D>
    <c:floor>
      <c:thickness val="0"/>
    </c:floor>
    <c:sideWall>
      <c:thickness val="0"/>
      <c:spPr>
        <a:noFill/>
        <a:ln w="24040">
          <a:noFill/>
        </a:ln>
      </c:spPr>
    </c:sideWall>
    <c:backWall>
      <c:thickness val="0"/>
      <c:spPr>
        <a:noFill/>
        <a:ln w="24040">
          <a:noFill/>
        </a:ln>
      </c:spPr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chemeClr val="tx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h="127000"/>
              <a:bevelB w="95250"/>
            </a:sp3d>
          </c:spPr>
          <c:dPt>
            <c:idx val="0"/>
            <c:bubble3D val="0"/>
            <c:explosion val="31"/>
            <c:spPr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2700000" algn="tl" rotWithShape="0">
                  <a:schemeClr val="bg1">
                    <a:lumMod val="85000"/>
                    <a:alpha val="4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>
                <a:bevelT h="127000"/>
                <a:bevelB w="95250"/>
              </a:sp3d>
            </c:spPr>
            <c:extLst>
              <c:ext xmlns:c16="http://schemas.microsoft.com/office/drawing/2014/chart" uri="{C3380CC4-5D6E-409C-BE32-E72D297353CC}">
                <c16:uniqueId val="{00000007-283C-40F3-A5FF-888A15E6D596}"/>
              </c:ext>
            </c:extLst>
          </c:dPt>
          <c:dPt>
            <c:idx val="1"/>
            <c:bubble3D val="0"/>
            <c:explosion val="15"/>
            <c:spPr>
              <a:solidFill>
                <a:srgbClr val="00B0F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h="127000"/>
                <a:bevelB w="95250"/>
              </a:sp3d>
            </c:spPr>
            <c:extLst>
              <c:ext xmlns:c16="http://schemas.microsoft.com/office/drawing/2014/chart" uri="{C3380CC4-5D6E-409C-BE32-E72D297353CC}">
                <c16:uniqueId val="{00000002-283C-40F3-A5FF-888A15E6D596}"/>
              </c:ext>
            </c:extLst>
          </c:dPt>
          <c:dPt>
            <c:idx val="2"/>
            <c:bubble3D val="0"/>
            <c:explosion val="29"/>
            <c:spPr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h="127000"/>
                <a:bevelB w="95250"/>
              </a:sp3d>
            </c:spPr>
            <c:extLst>
              <c:ext xmlns:c16="http://schemas.microsoft.com/office/drawing/2014/chart" uri="{C3380CC4-5D6E-409C-BE32-E72D297353CC}">
                <c16:uniqueId val="{00000003-283C-40F3-A5FF-888A15E6D596}"/>
              </c:ext>
            </c:extLst>
          </c:dPt>
          <c:dPt>
            <c:idx val="3"/>
            <c:bubble3D val="0"/>
            <c:explosion val="38"/>
            <c:spPr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h="127000"/>
                <a:bevelB w="95250"/>
              </a:sp3d>
            </c:spPr>
            <c:extLst>
              <c:ext xmlns:c16="http://schemas.microsoft.com/office/drawing/2014/chart" uri="{C3380CC4-5D6E-409C-BE32-E72D297353CC}">
                <c16:uniqueId val="{00000006-283C-40F3-A5FF-888A15E6D596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h="127000"/>
                <a:bevelB w="95250"/>
              </a:sp3d>
            </c:spPr>
            <c:extLst>
              <c:ext xmlns:c16="http://schemas.microsoft.com/office/drawing/2014/chart" uri="{C3380CC4-5D6E-409C-BE32-E72D297353CC}">
                <c16:uniqueId val="{00000001-283C-40F3-A5FF-888A15E6D59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Węgiel</c:v>
                </c:pt>
                <c:pt idx="1">
                  <c:v>Gaz</c:v>
                </c:pt>
                <c:pt idx="2">
                  <c:v>Olej op.</c:v>
                </c:pt>
                <c:pt idx="3">
                  <c:v>OZE</c:v>
                </c:pt>
                <c:pt idx="4">
                  <c:v>Inne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0.72099999999999997</c:v>
                </c:pt>
                <c:pt idx="1">
                  <c:v>8.5000000000000006E-2</c:v>
                </c:pt>
                <c:pt idx="2">
                  <c:v>5.0999999999999997E-2</c:v>
                </c:pt>
                <c:pt idx="3">
                  <c:v>7.5999999999999998E-2</c:v>
                </c:pt>
                <c:pt idx="4">
                  <c:v>6.7000000000000004E-2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3A-4B5D-8DB6-8F1B0E0AB6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5.3599575639584764E-2"/>
          <c:y val="0.84410198818634374"/>
          <c:w val="0.91203544174584938"/>
          <c:h val="0.15345120831707434"/>
        </c:manualLayout>
      </c:layout>
      <c:overlay val="0"/>
      <c:txPr>
        <a:bodyPr/>
        <a:lstStyle/>
        <a:p>
          <a:pPr>
            <a:defRPr sz="1800"/>
          </a:pPr>
          <a:endParaRPr lang="pl-PL"/>
        </a:p>
      </c:txPr>
    </c:legend>
    <c:plotVisOnly val="1"/>
    <c:dispBlanksAs val="gap"/>
    <c:showDLblsOverMax val="0"/>
  </c:chart>
  <c:spPr>
    <a:effectLst>
      <a:outerShdw blurRad="50800" dist="38100" dir="2700000" algn="tl" rotWithShape="0">
        <a:prstClr val="black">
          <a:alpha val="40000"/>
        </a:prstClr>
      </a:outerShdw>
    </a:effectLst>
    <a:scene3d>
      <a:camera prst="orthographicFront"/>
      <a:lightRig rig="threePt" dir="t"/>
    </a:scene3d>
  </c:spPr>
  <c:txPr>
    <a:bodyPr/>
    <a:lstStyle/>
    <a:p>
      <a:pPr>
        <a:defRPr sz="1704"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15"/>
      <c:rotY val="0"/>
      <c:rAngAx val="0"/>
    </c:view3D>
    <c:floor>
      <c:thickness val="0"/>
    </c:floor>
    <c:sideWall>
      <c:thickness val="0"/>
      <c:spPr>
        <a:noFill/>
        <a:ln w="25368">
          <a:noFill/>
        </a:ln>
        <a:effectLst>
          <a:glow rad="127000">
            <a:schemeClr val="accent1">
              <a:alpha val="99000"/>
            </a:schemeClr>
          </a:glow>
        </a:effectLst>
        <a:scene3d>
          <a:camera prst="orthographicFront"/>
          <a:lightRig rig="threePt" dir="t"/>
        </a:scene3d>
        <a:sp3d>
          <a:bevelT/>
        </a:sp3d>
      </c:spPr>
    </c:sideWall>
    <c:backWall>
      <c:thickness val="0"/>
      <c:spPr>
        <a:noFill/>
        <a:ln w="25368">
          <a:noFill/>
        </a:ln>
        <a:effectLst>
          <a:glow rad="127000">
            <a:schemeClr val="accent1">
              <a:alpha val="99000"/>
            </a:schemeClr>
          </a:glow>
        </a:effectLst>
        <a:scene3d>
          <a:camera prst="orthographicFront"/>
          <a:lightRig rig="threePt" dir="t"/>
        </a:scene3d>
        <a:sp3d>
          <a:bevelT/>
        </a:sp3d>
      </c:spPr>
    </c:backWall>
    <c:plotArea>
      <c:layout>
        <c:manualLayout>
          <c:layoutTarget val="inner"/>
          <c:xMode val="edge"/>
          <c:yMode val="edge"/>
          <c:x val="7.0932366093127253E-2"/>
          <c:y val="1.8051361968767249E-2"/>
          <c:w val="0.92906763390687275"/>
          <c:h val="0.71725457853255725"/>
        </c:manualLayout>
      </c:layout>
      <c:pie3DChart>
        <c:varyColors val="1"/>
        <c:ser>
          <c:idx val="0"/>
          <c:order val="0"/>
          <c:tx>
            <c:strRef>
              <c:f>Arkusz1!$A$2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 w="95250" h="95250"/>
            </a:sp3d>
          </c:spPr>
          <c:explosion val="13"/>
          <c:dPt>
            <c:idx val="1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 w="95250" h="95250"/>
              </a:sp3d>
            </c:spPr>
            <c:extLst>
              <c:ext xmlns:c16="http://schemas.microsoft.com/office/drawing/2014/chart" uri="{C3380CC4-5D6E-409C-BE32-E72D297353CC}">
                <c16:uniqueId val="{00000000-83CC-4B07-B9CE-35A9748E3596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 w="95250" h="95250"/>
              </a:sp3d>
            </c:spPr>
            <c:extLst>
              <c:ext xmlns:c16="http://schemas.microsoft.com/office/drawing/2014/chart" uri="{C3380CC4-5D6E-409C-BE32-E72D297353CC}">
                <c16:uniqueId val="{00000001-83CC-4B07-B9CE-35A9748E35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solidFill>
                      <a:srgbClr val="FF0000"/>
                    </a:solidFill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Arkusz1!$B$1:$D$1</c:f>
              <c:strCache>
                <c:ptCount val="3"/>
                <c:pt idx="0">
                  <c:v>Kogeneracja i odzysk</c:v>
                </c:pt>
                <c:pt idx="1">
                  <c:v>tylko OZE</c:v>
                </c:pt>
                <c:pt idx="2">
                  <c:v>Ciepłownie</c:v>
                </c:pt>
              </c:strCache>
            </c:strRef>
          </c:cat>
          <c:val>
            <c:numRef>
              <c:f>Arkusz1!$B$2:$D$2</c:f>
              <c:numCache>
                <c:formatCode>General</c:formatCode>
                <c:ptCount val="3"/>
                <c:pt idx="0">
                  <c:v>0.56999999999999995</c:v>
                </c:pt>
                <c:pt idx="1">
                  <c:v>0.04</c:v>
                </c:pt>
                <c:pt idx="2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70-470F-97FE-47B6102400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13941430932244583"/>
          <c:y val="0.91443588092416883"/>
          <c:w val="0.6177763196267132"/>
          <c:h val="6.77659489239230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896848-9A83-44E3-8006-9A4A521204B5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BD418E7C-3380-4E0A-8682-373694700894}">
      <dgm:prSet/>
      <dgm:spPr/>
      <dgm:t>
        <a:bodyPr/>
        <a:lstStyle/>
        <a:p>
          <a:r>
            <a:rPr lang="pl-PL" b="1" dirty="0"/>
            <a:t>Dyrektywa o odnawialnych źródłach energii</a:t>
          </a:r>
          <a:endParaRPr lang="en-US" b="1" dirty="0"/>
        </a:p>
      </dgm:t>
    </dgm:pt>
    <dgm:pt modelId="{87337B90-DF2F-4F31-9DA4-0793A8537A1D}" type="parTrans" cxnId="{0DBE067C-88E8-4032-83E2-30F0C8031B33}">
      <dgm:prSet/>
      <dgm:spPr/>
      <dgm:t>
        <a:bodyPr/>
        <a:lstStyle/>
        <a:p>
          <a:endParaRPr lang="en-US"/>
        </a:p>
      </dgm:t>
    </dgm:pt>
    <dgm:pt modelId="{198DADA9-2774-4CCA-9204-CDF082D24527}" type="sibTrans" cxnId="{0DBE067C-88E8-4032-83E2-30F0C8031B33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D04C84B8-F2A5-4B71-95BE-0A5F393FADBF}">
      <dgm:prSet/>
      <dgm:spPr/>
      <dgm:t>
        <a:bodyPr/>
        <a:lstStyle/>
        <a:p>
          <a:r>
            <a:rPr lang="pl-PL" b="1" dirty="0"/>
            <a:t>Dyrektywa o efektywności energetycznej</a:t>
          </a:r>
          <a:endParaRPr lang="en-US" b="1" dirty="0"/>
        </a:p>
      </dgm:t>
    </dgm:pt>
    <dgm:pt modelId="{68D00810-FE22-4C26-8965-640A2B43C685}" type="parTrans" cxnId="{575DF5A6-0D8E-4952-BA20-F1617AD8C516}">
      <dgm:prSet/>
      <dgm:spPr/>
      <dgm:t>
        <a:bodyPr/>
        <a:lstStyle/>
        <a:p>
          <a:endParaRPr lang="en-US"/>
        </a:p>
      </dgm:t>
    </dgm:pt>
    <dgm:pt modelId="{C56A75B6-68A3-4232-8A9C-97F8ACA99237}" type="sibTrans" cxnId="{575DF5A6-0D8E-4952-BA20-F1617AD8C516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DEFFC511-7AAC-475B-BA82-4922F0954C11}">
      <dgm:prSet/>
      <dgm:spPr/>
      <dgm:t>
        <a:bodyPr/>
        <a:lstStyle/>
        <a:p>
          <a:r>
            <a:rPr lang="pl-PL" b="1" dirty="0"/>
            <a:t>Dyrektywa w sprawie efektywności energetycznej budynków</a:t>
          </a:r>
          <a:endParaRPr lang="en-US" b="1" dirty="0"/>
        </a:p>
      </dgm:t>
    </dgm:pt>
    <dgm:pt modelId="{1FA9CE8E-3A23-4F04-8B40-30D0B6C9A08D}" type="parTrans" cxnId="{48D0C2F7-904E-4834-AA3D-B64B2B97FD98}">
      <dgm:prSet/>
      <dgm:spPr/>
      <dgm:t>
        <a:bodyPr/>
        <a:lstStyle/>
        <a:p>
          <a:endParaRPr lang="en-US"/>
        </a:p>
      </dgm:t>
    </dgm:pt>
    <dgm:pt modelId="{5DD40ECD-4594-4A6F-9F75-1F0C9A410469}" type="sibTrans" cxnId="{48D0C2F7-904E-4834-AA3D-B64B2B97FD98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A2B712A5-65A4-402C-A2A1-EE57C45A3694}" type="pres">
      <dgm:prSet presAssocID="{25896848-9A83-44E3-8006-9A4A521204B5}" presName="Name0" presStyleCnt="0">
        <dgm:presLayoutVars>
          <dgm:animLvl val="lvl"/>
          <dgm:resizeHandles val="exact"/>
        </dgm:presLayoutVars>
      </dgm:prSet>
      <dgm:spPr/>
    </dgm:pt>
    <dgm:pt modelId="{69C57A20-1B69-4ECD-BF34-B4CA56B66326}" type="pres">
      <dgm:prSet presAssocID="{BD418E7C-3380-4E0A-8682-373694700894}" presName="compositeNode" presStyleCnt="0">
        <dgm:presLayoutVars>
          <dgm:bulletEnabled val="1"/>
        </dgm:presLayoutVars>
      </dgm:prSet>
      <dgm:spPr/>
    </dgm:pt>
    <dgm:pt modelId="{FF94B2D5-8AE1-443C-8F43-AA7BE4918767}" type="pres">
      <dgm:prSet presAssocID="{BD418E7C-3380-4E0A-8682-373694700894}" presName="bgRect" presStyleLbl="bgAccFollowNode1" presStyleIdx="0" presStyleCnt="3"/>
      <dgm:spPr/>
    </dgm:pt>
    <dgm:pt modelId="{CAF47B79-5DAA-4F70-A857-89B0C118D461}" type="pres">
      <dgm:prSet presAssocID="{198DADA9-2774-4CCA-9204-CDF082D24527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25CE464C-2BCA-4D7B-BE3D-059E3A774438}" type="pres">
      <dgm:prSet presAssocID="{BD418E7C-3380-4E0A-8682-373694700894}" presName="bottomLine" presStyleLbl="alignNode1" presStyleIdx="1" presStyleCnt="6">
        <dgm:presLayoutVars/>
      </dgm:prSet>
      <dgm:spPr/>
    </dgm:pt>
    <dgm:pt modelId="{F464AD04-74C3-44B8-A05B-A2349B37978F}" type="pres">
      <dgm:prSet presAssocID="{BD418E7C-3380-4E0A-8682-373694700894}" presName="nodeText" presStyleLbl="bgAccFollowNode1" presStyleIdx="0" presStyleCnt="3">
        <dgm:presLayoutVars>
          <dgm:bulletEnabled val="1"/>
        </dgm:presLayoutVars>
      </dgm:prSet>
      <dgm:spPr/>
    </dgm:pt>
    <dgm:pt modelId="{CEEC0569-AA42-4E09-AED6-4C3A1498F06E}" type="pres">
      <dgm:prSet presAssocID="{198DADA9-2774-4CCA-9204-CDF082D24527}" presName="sibTrans" presStyleCnt="0"/>
      <dgm:spPr/>
    </dgm:pt>
    <dgm:pt modelId="{0117A634-1DF0-444C-85A6-6DA84B458E5D}" type="pres">
      <dgm:prSet presAssocID="{D04C84B8-F2A5-4B71-95BE-0A5F393FADBF}" presName="compositeNode" presStyleCnt="0">
        <dgm:presLayoutVars>
          <dgm:bulletEnabled val="1"/>
        </dgm:presLayoutVars>
      </dgm:prSet>
      <dgm:spPr/>
    </dgm:pt>
    <dgm:pt modelId="{F65421D4-AB26-44ED-A5EF-9D6EC56CDA37}" type="pres">
      <dgm:prSet presAssocID="{D04C84B8-F2A5-4B71-95BE-0A5F393FADBF}" presName="bgRect" presStyleLbl="bgAccFollowNode1" presStyleIdx="1" presStyleCnt="3"/>
      <dgm:spPr/>
    </dgm:pt>
    <dgm:pt modelId="{173CA105-32BC-4E6A-A996-76B3DDFB7AC8}" type="pres">
      <dgm:prSet presAssocID="{C56A75B6-68A3-4232-8A9C-97F8ACA99237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0C49FBC9-D7E0-482D-AE1D-40D498BF9D29}" type="pres">
      <dgm:prSet presAssocID="{D04C84B8-F2A5-4B71-95BE-0A5F393FADBF}" presName="bottomLine" presStyleLbl="alignNode1" presStyleIdx="3" presStyleCnt="6">
        <dgm:presLayoutVars/>
      </dgm:prSet>
      <dgm:spPr/>
    </dgm:pt>
    <dgm:pt modelId="{D5D987D5-8F1B-45BE-BEDA-B6A8E72F696C}" type="pres">
      <dgm:prSet presAssocID="{D04C84B8-F2A5-4B71-95BE-0A5F393FADBF}" presName="nodeText" presStyleLbl="bgAccFollowNode1" presStyleIdx="1" presStyleCnt="3">
        <dgm:presLayoutVars>
          <dgm:bulletEnabled val="1"/>
        </dgm:presLayoutVars>
      </dgm:prSet>
      <dgm:spPr/>
    </dgm:pt>
    <dgm:pt modelId="{0E3A77EA-79F4-47FB-96DB-ACB9B213E1C1}" type="pres">
      <dgm:prSet presAssocID="{C56A75B6-68A3-4232-8A9C-97F8ACA99237}" presName="sibTrans" presStyleCnt="0"/>
      <dgm:spPr/>
    </dgm:pt>
    <dgm:pt modelId="{87ECA437-0B47-4E7B-A891-F295AEEAAB4D}" type="pres">
      <dgm:prSet presAssocID="{DEFFC511-7AAC-475B-BA82-4922F0954C11}" presName="compositeNode" presStyleCnt="0">
        <dgm:presLayoutVars>
          <dgm:bulletEnabled val="1"/>
        </dgm:presLayoutVars>
      </dgm:prSet>
      <dgm:spPr/>
    </dgm:pt>
    <dgm:pt modelId="{41647B2F-3613-47D5-802A-78B7BCD8E506}" type="pres">
      <dgm:prSet presAssocID="{DEFFC511-7AAC-475B-BA82-4922F0954C11}" presName="bgRect" presStyleLbl="bgAccFollowNode1" presStyleIdx="2" presStyleCnt="3"/>
      <dgm:spPr/>
    </dgm:pt>
    <dgm:pt modelId="{148D182E-104B-4F31-8250-13D5C2F6DD1C}" type="pres">
      <dgm:prSet presAssocID="{5DD40ECD-4594-4A6F-9F75-1F0C9A410469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1E522B7C-C73F-426C-BE2D-9499069C9D85}" type="pres">
      <dgm:prSet presAssocID="{DEFFC511-7AAC-475B-BA82-4922F0954C11}" presName="bottomLine" presStyleLbl="alignNode1" presStyleIdx="5" presStyleCnt="6">
        <dgm:presLayoutVars/>
      </dgm:prSet>
      <dgm:spPr/>
    </dgm:pt>
    <dgm:pt modelId="{D7413CA7-D3DF-421F-9BD8-0E5059A295CA}" type="pres">
      <dgm:prSet presAssocID="{DEFFC511-7AAC-475B-BA82-4922F0954C11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3E7B5005-A869-4D1D-8F9E-9896B6B8D06B}" type="presOf" srcId="{DEFFC511-7AAC-475B-BA82-4922F0954C11}" destId="{D7413CA7-D3DF-421F-9BD8-0E5059A295CA}" srcOrd="1" destOrd="0" presId="urn:microsoft.com/office/officeart/2016/7/layout/BasicLinearProcessNumbered"/>
    <dgm:cxn modelId="{99D6034A-9B25-46C0-B431-D35F8624F05B}" type="presOf" srcId="{198DADA9-2774-4CCA-9204-CDF082D24527}" destId="{CAF47B79-5DAA-4F70-A857-89B0C118D461}" srcOrd="0" destOrd="0" presId="urn:microsoft.com/office/officeart/2016/7/layout/BasicLinearProcessNumbered"/>
    <dgm:cxn modelId="{65EF696D-70E6-414F-B3E5-DC2EB857342E}" type="presOf" srcId="{BD418E7C-3380-4E0A-8682-373694700894}" destId="{F464AD04-74C3-44B8-A05B-A2349B37978F}" srcOrd="1" destOrd="0" presId="urn:microsoft.com/office/officeart/2016/7/layout/BasicLinearProcessNumbered"/>
    <dgm:cxn modelId="{9296AB5A-DD89-4EC0-AC07-50C7341F1093}" type="presOf" srcId="{C56A75B6-68A3-4232-8A9C-97F8ACA99237}" destId="{173CA105-32BC-4E6A-A996-76B3DDFB7AC8}" srcOrd="0" destOrd="0" presId="urn:microsoft.com/office/officeart/2016/7/layout/BasicLinearProcessNumbered"/>
    <dgm:cxn modelId="{0DBE067C-88E8-4032-83E2-30F0C8031B33}" srcId="{25896848-9A83-44E3-8006-9A4A521204B5}" destId="{BD418E7C-3380-4E0A-8682-373694700894}" srcOrd="0" destOrd="0" parTransId="{87337B90-DF2F-4F31-9DA4-0793A8537A1D}" sibTransId="{198DADA9-2774-4CCA-9204-CDF082D24527}"/>
    <dgm:cxn modelId="{EA988783-1257-49E7-9B1D-CF00340CF7BB}" type="presOf" srcId="{DEFFC511-7AAC-475B-BA82-4922F0954C11}" destId="{41647B2F-3613-47D5-802A-78B7BCD8E506}" srcOrd="0" destOrd="0" presId="urn:microsoft.com/office/officeart/2016/7/layout/BasicLinearProcessNumbered"/>
    <dgm:cxn modelId="{5DF65AA5-789F-4C38-B7D2-D7EA7862900B}" type="presOf" srcId="{5DD40ECD-4594-4A6F-9F75-1F0C9A410469}" destId="{148D182E-104B-4F31-8250-13D5C2F6DD1C}" srcOrd="0" destOrd="0" presId="urn:microsoft.com/office/officeart/2016/7/layout/BasicLinearProcessNumbered"/>
    <dgm:cxn modelId="{575DF5A6-0D8E-4952-BA20-F1617AD8C516}" srcId="{25896848-9A83-44E3-8006-9A4A521204B5}" destId="{D04C84B8-F2A5-4B71-95BE-0A5F393FADBF}" srcOrd="1" destOrd="0" parTransId="{68D00810-FE22-4C26-8965-640A2B43C685}" sibTransId="{C56A75B6-68A3-4232-8A9C-97F8ACA99237}"/>
    <dgm:cxn modelId="{809EBAB2-5FBC-4A1D-93BE-6851AB1D924E}" type="presOf" srcId="{25896848-9A83-44E3-8006-9A4A521204B5}" destId="{A2B712A5-65A4-402C-A2A1-EE57C45A3694}" srcOrd="0" destOrd="0" presId="urn:microsoft.com/office/officeart/2016/7/layout/BasicLinearProcessNumbered"/>
    <dgm:cxn modelId="{80ADDEB9-9FF2-451F-9339-223A8328092B}" type="presOf" srcId="{D04C84B8-F2A5-4B71-95BE-0A5F393FADBF}" destId="{F65421D4-AB26-44ED-A5EF-9D6EC56CDA37}" srcOrd="0" destOrd="0" presId="urn:microsoft.com/office/officeart/2016/7/layout/BasicLinearProcessNumbered"/>
    <dgm:cxn modelId="{8CD716C8-1B64-41C1-9E93-792478714493}" type="presOf" srcId="{D04C84B8-F2A5-4B71-95BE-0A5F393FADBF}" destId="{D5D987D5-8F1B-45BE-BEDA-B6A8E72F696C}" srcOrd="1" destOrd="0" presId="urn:microsoft.com/office/officeart/2016/7/layout/BasicLinearProcessNumbered"/>
    <dgm:cxn modelId="{3723D1E8-67B2-4B38-9009-69862C81C3ED}" type="presOf" srcId="{BD418E7C-3380-4E0A-8682-373694700894}" destId="{FF94B2D5-8AE1-443C-8F43-AA7BE4918767}" srcOrd="0" destOrd="0" presId="urn:microsoft.com/office/officeart/2016/7/layout/BasicLinearProcessNumbered"/>
    <dgm:cxn modelId="{48D0C2F7-904E-4834-AA3D-B64B2B97FD98}" srcId="{25896848-9A83-44E3-8006-9A4A521204B5}" destId="{DEFFC511-7AAC-475B-BA82-4922F0954C11}" srcOrd="2" destOrd="0" parTransId="{1FA9CE8E-3A23-4F04-8B40-30D0B6C9A08D}" sibTransId="{5DD40ECD-4594-4A6F-9F75-1F0C9A410469}"/>
    <dgm:cxn modelId="{A8D7205A-3D52-4A13-BCFC-762AD195A7E7}" type="presParOf" srcId="{A2B712A5-65A4-402C-A2A1-EE57C45A3694}" destId="{69C57A20-1B69-4ECD-BF34-B4CA56B66326}" srcOrd="0" destOrd="0" presId="urn:microsoft.com/office/officeart/2016/7/layout/BasicLinearProcessNumbered"/>
    <dgm:cxn modelId="{08EEFF29-27E7-49F2-8AC2-6F2A67B8A105}" type="presParOf" srcId="{69C57A20-1B69-4ECD-BF34-B4CA56B66326}" destId="{FF94B2D5-8AE1-443C-8F43-AA7BE4918767}" srcOrd="0" destOrd="0" presId="urn:microsoft.com/office/officeart/2016/7/layout/BasicLinearProcessNumbered"/>
    <dgm:cxn modelId="{56050258-7224-4E6D-AE96-2243DB21E0E9}" type="presParOf" srcId="{69C57A20-1B69-4ECD-BF34-B4CA56B66326}" destId="{CAF47B79-5DAA-4F70-A857-89B0C118D461}" srcOrd="1" destOrd="0" presId="urn:microsoft.com/office/officeart/2016/7/layout/BasicLinearProcessNumbered"/>
    <dgm:cxn modelId="{879A879B-24E4-473E-BE40-8ECAB5E4C37F}" type="presParOf" srcId="{69C57A20-1B69-4ECD-BF34-B4CA56B66326}" destId="{25CE464C-2BCA-4D7B-BE3D-059E3A774438}" srcOrd="2" destOrd="0" presId="urn:microsoft.com/office/officeart/2016/7/layout/BasicLinearProcessNumbered"/>
    <dgm:cxn modelId="{80D919DF-CADC-4185-9396-8E056A82D50D}" type="presParOf" srcId="{69C57A20-1B69-4ECD-BF34-B4CA56B66326}" destId="{F464AD04-74C3-44B8-A05B-A2349B37978F}" srcOrd="3" destOrd="0" presId="urn:microsoft.com/office/officeart/2016/7/layout/BasicLinearProcessNumbered"/>
    <dgm:cxn modelId="{289F2E26-3CD5-43BC-9E9F-BC70F75060C5}" type="presParOf" srcId="{A2B712A5-65A4-402C-A2A1-EE57C45A3694}" destId="{CEEC0569-AA42-4E09-AED6-4C3A1498F06E}" srcOrd="1" destOrd="0" presId="urn:microsoft.com/office/officeart/2016/7/layout/BasicLinearProcessNumbered"/>
    <dgm:cxn modelId="{11CFD211-F8E5-4A3B-AF8F-C63009C41644}" type="presParOf" srcId="{A2B712A5-65A4-402C-A2A1-EE57C45A3694}" destId="{0117A634-1DF0-444C-85A6-6DA84B458E5D}" srcOrd="2" destOrd="0" presId="urn:microsoft.com/office/officeart/2016/7/layout/BasicLinearProcessNumbered"/>
    <dgm:cxn modelId="{0681B9EB-8C97-40FC-82CA-79DA8A6D1992}" type="presParOf" srcId="{0117A634-1DF0-444C-85A6-6DA84B458E5D}" destId="{F65421D4-AB26-44ED-A5EF-9D6EC56CDA37}" srcOrd="0" destOrd="0" presId="urn:microsoft.com/office/officeart/2016/7/layout/BasicLinearProcessNumbered"/>
    <dgm:cxn modelId="{077F3AF3-6C73-42F9-A805-462B3B0320AE}" type="presParOf" srcId="{0117A634-1DF0-444C-85A6-6DA84B458E5D}" destId="{173CA105-32BC-4E6A-A996-76B3DDFB7AC8}" srcOrd="1" destOrd="0" presId="urn:microsoft.com/office/officeart/2016/7/layout/BasicLinearProcessNumbered"/>
    <dgm:cxn modelId="{BB2C8FC8-DCC2-4B06-A7F3-5335B3FB7679}" type="presParOf" srcId="{0117A634-1DF0-444C-85A6-6DA84B458E5D}" destId="{0C49FBC9-D7E0-482D-AE1D-40D498BF9D29}" srcOrd="2" destOrd="0" presId="urn:microsoft.com/office/officeart/2016/7/layout/BasicLinearProcessNumbered"/>
    <dgm:cxn modelId="{C5706590-6EF6-45D9-96AF-24EBBB9BE64E}" type="presParOf" srcId="{0117A634-1DF0-444C-85A6-6DA84B458E5D}" destId="{D5D987D5-8F1B-45BE-BEDA-B6A8E72F696C}" srcOrd="3" destOrd="0" presId="urn:microsoft.com/office/officeart/2016/7/layout/BasicLinearProcessNumbered"/>
    <dgm:cxn modelId="{53A7E92A-C9A2-4279-9A2E-586896439350}" type="presParOf" srcId="{A2B712A5-65A4-402C-A2A1-EE57C45A3694}" destId="{0E3A77EA-79F4-47FB-96DB-ACB9B213E1C1}" srcOrd="3" destOrd="0" presId="urn:microsoft.com/office/officeart/2016/7/layout/BasicLinearProcessNumbered"/>
    <dgm:cxn modelId="{8700B9D2-C687-4F03-A8A5-573EECCFA75B}" type="presParOf" srcId="{A2B712A5-65A4-402C-A2A1-EE57C45A3694}" destId="{87ECA437-0B47-4E7B-A891-F295AEEAAB4D}" srcOrd="4" destOrd="0" presId="urn:microsoft.com/office/officeart/2016/7/layout/BasicLinearProcessNumbered"/>
    <dgm:cxn modelId="{66155B86-E65D-40AA-9377-1944B08DD6D9}" type="presParOf" srcId="{87ECA437-0B47-4E7B-A891-F295AEEAAB4D}" destId="{41647B2F-3613-47D5-802A-78B7BCD8E506}" srcOrd="0" destOrd="0" presId="urn:microsoft.com/office/officeart/2016/7/layout/BasicLinearProcessNumbered"/>
    <dgm:cxn modelId="{DB4FE5F3-195E-47D6-AA90-B3AD05DBF5A5}" type="presParOf" srcId="{87ECA437-0B47-4E7B-A891-F295AEEAAB4D}" destId="{148D182E-104B-4F31-8250-13D5C2F6DD1C}" srcOrd="1" destOrd="0" presId="urn:microsoft.com/office/officeart/2016/7/layout/BasicLinearProcessNumbered"/>
    <dgm:cxn modelId="{F415B824-BCAB-4485-BC0B-6CBEA1670D17}" type="presParOf" srcId="{87ECA437-0B47-4E7B-A891-F295AEEAAB4D}" destId="{1E522B7C-C73F-426C-BE2D-9499069C9D85}" srcOrd="2" destOrd="0" presId="urn:microsoft.com/office/officeart/2016/7/layout/BasicLinearProcessNumbered"/>
    <dgm:cxn modelId="{615A0C1C-16D4-4585-AD55-354DA8E8C6F0}" type="presParOf" srcId="{87ECA437-0B47-4E7B-A891-F295AEEAAB4D}" destId="{D7413CA7-D3DF-421F-9BD8-0E5059A295CA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896848-9A83-44E3-8006-9A4A521204B5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BD418E7C-3380-4E0A-8682-373694700894}">
      <dgm:prSet custT="1"/>
      <dgm:spPr/>
      <dgm:t>
        <a:bodyPr/>
        <a:lstStyle/>
        <a:p>
          <a:r>
            <a:rPr lang="pl-PL" sz="2300" dirty="0"/>
            <a:t>Preferencje dla rozwoju  efektywnych systemów ciepłowniczych</a:t>
          </a:r>
          <a:endParaRPr lang="en-US" sz="2300" dirty="0"/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rId1" action="ppaction://hlinksldjump"/>
          </dgm14:cNvPr>
        </a:ext>
      </dgm:extLst>
    </dgm:pt>
    <dgm:pt modelId="{87337B90-DF2F-4F31-9DA4-0793A8537A1D}" type="parTrans" cxnId="{0DBE067C-88E8-4032-83E2-30F0C8031B33}">
      <dgm:prSet/>
      <dgm:spPr/>
      <dgm:t>
        <a:bodyPr/>
        <a:lstStyle/>
        <a:p>
          <a:endParaRPr lang="en-US"/>
        </a:p>
      </dgm:t>
    </dgm:pt>
    <dgm:pt modelId="{198DADA9-2774-4CCA-9204-CDF082D24527}" type="sibTrans" cxnId="{0DBE067C-88E8-4032-83E2-30F0C8031B33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D04C84B8-F2A5-4B71-95BE-0A5F393FADBF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300" dirty="0"/>
            <a:t>Coroczny wzrost udziału OZE od 2021 po 1,3% rocznie</a:t>
          </a:r>
          <a:endParaRPr lang="en-US" sz="2300" dirty="0"/>
        </a:p>
        <a:p>
          <a:pPr marL="0" lvl="0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dirty="0"/>
        </a:p>
      </dgm:t>
    </dgm:pt>
    <dgm:pt modelId="{68D00810-FE22-4C26-8965-640A2B43C685}" type="parTrans" cxnId="{575DF5A6-0D8E-4952-BA20-F1617AD8C516}">
      <dgm:prSet/>
      <dgm:spPr/>
      <dgm:t>
        <a:bodyPr/>
        <a:lstStyle/>
        <a:p>
          <a:endParaRPr lang="en-US"/>
        </a:p>
      </dgm:t>
    </dgm:pt>
    <dgm:pt modelId="{C56A75B6-68A3-4232-8A9C-97F8ACA99237}" type="sibTrans" cxnId="{575DF5A6-0D8E-4952-BA20-F1617AD8C516}">
      <dgm:prSet phldrT="2" phldr="0"/>
      <dgm:spPr/>
      <dgm:t>
        <a:bodyPr/>
        <a:lstStyle/>
        <a:p>
          <a:r>
            <a:rPr lang="en-US"/>
            <a:t>2</a:t>
          </a:r>
          <a:endParaRPr lang="en-US" dirty="0"/>
        </a:p>
      </dgm:t>
    </dgm:pt>
    <dgm:pt modelId="{DEFFC511-7AAC-475B-BA82-4922F0954C11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300" dirty="0"/>
            <a:t>Ciepło odpadowe z przemysłu i energia z odpadów</a:t>
          </a:r>
          <a:endParaRPr lang="en-US" sz="2300" dirty="0"/>
        </a:p>
        <a:p>
          <a:pPr marL="0" lvl="0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dirty="0"/>
        </a:p>
      </dgm:t>
    </dgm:pt>
    <dgm:pt modelId="{1FA9CE8E-3A23-4F04-8B40-30D0B6C9A08D}" type="parTrans" cxnId="{48D0C2F7-904E-4834-AA3D-B64B2B97FD98}">
      <dgm:prSet/>
      <dgm:spPr/>
      <dgm:t>
        <a:bodyPr/>
        <a:lstStyle/>
        <a:p>
          <a:endParaRPr lang="en-US"/>
        </a:p>
      </dgm:t>
    </dgm:pt>
    <dgm:pt modelId="{5DD40ECD-4594-4A6F-9F75-1F0C9A410469}" type="sibTrans" cxnId="{48D0C2F7-904E-4834-AA3D-B64B2B97FD98}">
      <dgm:prSet phldrT="3" phldr="0"/>
      <dgm:spPr/>
      <dgm:t>
        <a:bodyPr/>
        <a:lstStyle/>
        <a:p>
          <a:r>
            <a:rPr lang="en-US"/>
            <a:t>3</a:t>
          </a:r>
          <a:endParaRPr lang="en-US" dirty="0"/>
        </a:p>
      </dgm:t>
    </dgm:pt>
    <dgm:pt modelId="{0D5C2418-DA8F-4A3C-9D7E-148C29362C2E}">
      <dgm:prSet custT="1"/>
      <dgm:spPr/>
      <dgm:t>
        <a:bodyPr/>
        <a:lstStyle/>
        <a:p>
          <a:r>
            <a:rPr lang="pl-PL" sz="2300" dirty="0"/>
            <a:t>Wzrost roli odbiorcy ciepła – prawo żądania dostaw ciepła z OZE</a:t>
          </a:r>
          <a:endParaRPr lang="en-US" sz="2300" dirty="0"/>
        </a:p>
      </dgm:t>
    </dgm:pt>
    <dgm:pt modelId="{2152A845-41ED-4D63-8266-E2D417E4A5A0}" type="parTrans" cxnId="{FCF50D5F-4913-46A7-AF2E-5FDA13436534}">
      <dgm:prSet/>
      <dgm:spPr/>
      <dgm:t>
        <a:bodyPr/>
        <a:lstStyle/>
        <a:p>
          <a:endParaRPr lang="en-US"/>
        </a:p>
      </dgm:t>
    </dgm:pt>
    <dgm:pt modelId="{F0AC12AC-F57A-4CEA-9D30-57FB9FF8FE67}" type="sibTrans" cxnId="{FCF50D5F-4913-46A7-AF2E-5FDA13436534}">
      <dgm:prSet phldrT="4" phldr="0"/>
      <dgm:spPr/>
      <dgm:t>
        <a:bodyPr/>
        <a:lstStyle/>
        <a:p>
          <a:r>
            <a:rPr lang="en-US"/>
            <a:t>4</a:t>
          </a:r>
          <a:endParaRPr lang="en-US" dirty="0"/>
        </a:p>
      </dgm:t>
    </dgm:pt>
    <dgm:pt modelId="{A2B712A5-65A4-402C-A2A1-EE57C45A3694}" type="pres">
      <dgm:prSet presAssocID="{25896848-9A83-44E3-8006-9A4A521204B5}" presName="Name0" presStyleCnt="0">
        <dgm:presLayoutVars>
          <dgm:animLvl val="lvl"/>
          <dgm:resizeHandles val="exact"/>
        </dgm:presLayoutVars>
      </dgm:prSet>
      <dgm:spPr/>
    </dgm:pt>
    <dgm:pt modelId="{69C57A20-1B69-4ECD-BF34-B4CA56B66326}" type="pres">
      <dgm:prSet presAssocID="{BD418E7C-3380-4E0A-8682-373694700894}" presName="compositeNode" presStyleCnt="0">
        <dgm:presLayoutVars>
          <dgm:bulletEnabled val="1"/>
        </dgm:presLayoutVars>
      </dgm:prSet>
      <dgm:spPr/>
    </dgm:pt>
    <dgm:pt modelId="{FF94B2D5-8AE1-443C-8F43-AA7BE4918767}" type="pres">
      <dgm:prSet presAssocID="{BD418E7C-3380-4E0A-8682-373694700894}" presName="bgRect" presStyleLbl="bgAccFollowNode1" presStyleIdx="0" presStyleCnt="4"/>
      <dgm:spPr/>
    </dgm:pt>
    <dgm:pt modelId="{CAF47B79-5DAA-4F70-A857-89B0C118D461}" type="pres">
      <dgm:prSet presAssocID="{198DADA9-2774-4CCA-9204-CDF082D24527}" presName="sibTransNodeCircle" presStyleLbl="alignNode1" presStyleIdx="0" presStyleCnt="8" custLinFactNeighborX="3686" custLinFactNeighborY="-24740">
        <dgm:presLayoutVars>
          <dgm:chMax val="0"/>
          <dgm:bulletEnabled/>
        </dgm:presLayoutVars>
      </dgm:prSet>
      <dgm:spPr/>
    </dgm:pt>
    <dgm:pt modelId="{25CE464C-2BCA-4D7B-BE3D-059E3A774438}" type="pres">
      <dgm:prSet presAssocID="{BD418E7C-3380-4E0A-8682-373694700894}" presName="bottomLine" presStyleLbl="alignNode1" presStyleIdx="1" presStyleCnt="8">
        <dgm:presLayoutVars/>
      </dgm:prSet>
      <dgm:spPr/>
    </dgm:pt>
    <dgm:pt modelId="{F464AD04-74C3-44B8-A05B-A2349B37978F}" type="pres">
      <dgm:prSet presAssocID="{BD418E7C-3380-4E0A-8682-373694700894}" presName="nodeText" presStyleLbl="bgAccFollowNode1" presStyleIdx="0" presStyleCnt="4">
        <dgm:presLayoutVars>
          <dgm:bulletEnabled val="1"/>
        </dgm:presLayoutVars>
      </dgm:prSet>
      <dgm:spPr/>
    </dgm:pt>
    <dgm:pt modelId="{CEEC0569-AA42-4E09-AED6-4C3A1498F06E}" type="pres">
      <dgm:prSet presAssocID="{198DADA9-2774-4CCA-9204-CDF082D24527}" presName="sibTrans" presStyleCnt="0"/>
      <dgm:spPr/>
    </dgm:pt>
    <dgm:pt modelId="{0117A634-1DF0-444C-85A6-6DA84B458E5D}" type="pres">
      <dgm:prSet presAssocID="{D04C84B8-F2A5-4B71-95BE-0A5F393FADBF}" presName="compositeNode" presStyleCnt="0">
        <dgm:presLayoutVars>
          <dgm:bulletEnabled val="1"/>
        </dgm:presLayoutVars>
      </dgm:prSet>
      <dgm:spPr/>
    </dgm:pt>
    <dgm:pt modelId="{F65421D4-AB26-44ED-A5EF-9D6EC56CDA37}" type="pres">
      <dgm:prSet presAssocID="{D04C84B8-F2A5-4B71-95BE-0A5F393FADBF}" presName="bgRect" presStyleLbl="bgAccFollowNode1" presStyleIdx="1" presStyleCnt="4"/>
      <dgm:spPr/>
    </dgm:pt>
    <dgm:pt modelId="{173CA105-32BC-4E6A-A996-76B3DDFB7AC8}" type="pres">
      <dgm:prSet presAssocID="{C56A75B6-68A3-4232-8A9C-97F8ACA99237}" presName="sibTransNodeCircle" presStyleLbl="alignNode1" presStyleIdx="2" presStyleCnt="8" custLinFactNeighborX="-2601" custLinFactNeighborY="-24740">
        <dgm:presLayoutVars>
          <dgm:chMax val="0"/>
          <dgm:bulletEnabled/>
        </dgm:presLayoutVars>
      </dgm:prSet>
      <dgm:spPr/>
    </dgm:pt>
    <dgm:pt modelId="{0C49FBC9-D7E0-482D-AE1D-40D498BF9D29}" type="pres">
      <dgm:prSet presAssocID="{D04C84B8-F2A5-4B71-95BE-0A5F393FADBF}" presName="bottomLine" presStyleLbl="alignNode1" presStyleIdx="3" presStyleCnt="8">
        <dgm:presLayoutVars/>
      </dgm:prSet>
      <dgm:spPr/>
    </dgm:pt>
    <dgm:pt modelId="{D5D987D5-8F1B-45BE-BEDA-B6A8E72F696C}" type="pres">
      <dgm:prSet presAssocID="{D04C84B8-F2A5-4B71-95BE-0A5F393FADBF}" presName="nodeText" presStyleLbl="bgAccFollowNode1" presStyleIdx="1" presStyleCnt="4">
        <dgm:presLayoutVars>
          <dgm:bulletEnabled val="1"/>
        </dgm:presLayoutVars>
      </dgm:prSet>
      <dgm:spPr/>
    </dgm:pt>
    <dgm:pt modelId="{0E3A77EA-79F4-47FB-96DB-ACB9B213E1C1}" type="pres">
      <dgm:prSet presAssocID="{C56A75B6-68A3-4232-8A9C-97F8ACA99237}" presName="sibTrans" presStyleCnt="0"/>
      <dgm:spPr/>
    </dgm:pt>
    <dgm:pt modelId="{87ECA437-0B47-4E7B-A891-F295AEEAAB4D}" type="pres">
      <dgm:prSet presAssocID="{DEFFC511-7AAC-475B-BA82-4922F0954C11}" presName="compositeNode" presStyleCnt="0">
        <dgm:presLayoutVars>
          <dgm:bulletEnabled val="1"/>
        </dgm:presLayoutVars>
      </dgm:prSet>
      <dgm:spPr/>
    </dgm:pt>
    <dgm:pt modelId="{41647B2F-3613-47D5-802A-78B7BCD8E506}" type="pres">
      <dgm:prSet presAssocID="{DEFFC511-7AAC-475B-BA82-4922F0954C11}" presName="bgRect" presStyleLbl="bgAccFollowNode1" presStyleIdx="2" presStyleCnt="4"/>
      <dgm:spPr/>
    </dgm:pt>
    <dgm:pt modelId="{148D182E-104B-4F31-8250-13D5C2F6DD1C}" type="pres">
      <dgm:prSet presAssocID="{5DD40ECD-4594-4A6F-9F75-1F0C9A410469}" presName="sibTransNodeCircle" presStyleLbl="alignNode1" presStyleIdx="4" presStyleCnt="8" custLinFactNeighborX="-1585" custLinFactNeighborY="-24740">
        <dgm:presLayoutVars>
          <dgm:chMax val="0"/>
          <dgm:bulletEnabled/>
        </dgm:presLayoutVars>
      </dgm:prSet>
      <dgm:spPr/>
    </dgm:pt>
    <dgm:pt modelId="{1E522B7C-C73F-426C-BE2D-9499069C9D85}" type="pres">
      <dgm:prSet presAssocID="{DEFFC511-7AAC-475B-BA82-4922F0954C11}" presName="bottomLine" presStyleLbl="alignNode1" presStyleIdx="5" presStyleCnt="8">
        <dgm:presLayoutVars/>
      </dgm:prSet>
      <dgm:spPr/>
    </dgm:pt>
    <dgm:pt modelId="{D7413CA7-D3DF-421F-9BD8-0E5059A295CA}" type="pres">
      <dgm:prSet presAssocID="{DEFFC511-7AAC-475B-BA82-4922F0954C11}" presName="nodeText" presStyleLbl="bgAccFollowNode1" presStyleIdx="2" presStyleCnt="4">
        <dgm:presLayoutVars>
          <dgm:bulletEnabled val="1"/>
        </dgm:presLayoutVars>
      </dgm:prSet>
      <dgm:spPr/>
    </dgm:pt>
    <dgm:pt modelId="{3CE9D372-C6FB-4F74-A5ED-B272859D0926}" type="pres">
      <dgm:prSet presAssocID="{5DD40ECD-4594-4A6F-9F75-1F0C9A410469}" presName="sibTrans" presStyleCnt="0"/>
      <dgm:spPr/>
    </dgm:pt>
    <dgm:pt modelId="{2DAAA2C8-C977-48BA-92F6-9B63E96281AF}" type="pres">
      <dgm:prSet presAssocID="{0D5C2418-DA8F-4A3C-9D7E-148C29362C2E}" presName="compositeNode" presStyleCnt="0">
        <dgm:presLayoutVars>
          <dgm:bulletEnabled val="1"/>
        </dgm:presLayoutVars>
      </dgm:prSet>
      <dgm:spPr/>
    </dgm:pt>
    <dgm:pt modelId="{DC9EECDF-FBE8-4133-8E42-E0CBCEDD988D}" type="pres">
      <dgm:prSet presAssocID="{0D5C2418-DA8F-4A3C-9D7E-148C29362C2E}" presName="bgRect" presStyleLbl="bgAccFollowNode1" presStyleIdx="3" presStyleCnt="4"/>
      <dgm:spPr/>
    </dgm:pt>
    <dgm:pt modelId="{DC9BAD62-9E38-490A-A9D5-14B1110C135A}" type="pres">
      <dgm:prSet presAssocID="{F0AC12AC-F57A-4CEA-9D30-57FB9FF8FE67}" presName="sibTransNodeCircle" presStyleLbl="alignNode1" presStyleIdx="6" presStyleCnt="8" custLinFactNeighborX="-569" custLinFactNeighborY="-24740">
        <dgm:presLayoutVars>
          <dgm:chMax val="0"/>
          <dgm:bulletEnabled/>
        </dgm:presLayoutVars>
      </dgm:prSet>
      <dgm:spPr/>
    </dgm:pt>
    <dgm:pt modelId="{556F0C3D-9F51-4668-B345-9F0CEBB73B92}" type="pres">
      <dgm:prSet presAssocID="{0D5C2418-DA8F-4A3C-9D7E-148C29362C2E}" presName="bottomLine" presStyleLbl="alignNode1" presStyleIdx="7" presStyleCnt="8">
        <dgm:presLayoutVars/>
      </dgm:prSet>
      <dgm:spPr/>
    </dgm:pt>
    <dgm:pt modelId="{8DF6EBAB-531D-45C9-B2AC-EA73D7DC0CAE}" type="pres">
      <dgm:prSet presAssocID="{0D5C2418-DA8F-4A3C-9D7E-148C29362C2E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3E7B5005-A869-4D1D-8F9E-9896B6B8D06B}" type="presOf" srcId="{DEFFC511-7AAC-475B-BA82-4922F0954C11}" destId="{D7413CA7-D3DF-421F-9BD8-0E5059A295CA}" srcOrd="1" destOrd="0" presId="urn:microsoft.com/office/officeart/2016/7/layout/BasicLinearProcessNumbered"/>
    <dgm:cxn modelId="{AF2A3D2F-0F5E-4CF2-997D-77C22C43FB45}" type="presOf" srcId="{0D5C2418-DA8F-4A3C-9D7E-148C29362C2E}" destId="{DC9EECDF-FBE8-4133-8E42-E0CBCEDD988D}" srcOrd="0" destOrd="0" presId="urn:microsoft.com/office/officeart/2016/7/layout/BasicLinearProcessNumbered"/>
    <dgm:cxn modelId="{FCF50D5F-4913-46A7-AF2E-5FDA13436534}" srcId="{25896848-9A83-44E3-8006-9A4A521204B5}" destId="{0D5C2418-DA8F-4A3C-9D7E-148C29362C2E}" srcOrd="3" destOrd="0" parTransId="{2152A845-41ED-4D63-8266-E2D417E4A5A0}" sibTransId="{F0AC12AC-F57A-4CEA-9D30-57FB9FF8FE67}"/>
    <dgm:cxn modelId="{AB5C6F63-6B98-4ACC-AC57-6CB639871568}" type="presOf" srcId="{0D5C2418-DA8F-4A3C-9D7E-148C29362C2E}" destId="{8DF6EBAB-531D-45C9-B2AC-EA73D7DC0CAE}" srcOrd="1" destOrd="0" presId="urn:microsoft.com/office/officeart/2016/7/layout/BasicLinearProcessNumbered"/>
    <dgm:cxn modelId="{99D6034A-9B25-46C0-B431-D35F8624F05B}" type="presOf" srcId="{198DADA9-2774-4CCA-9204-CDF082D24527}" destId="{CAF47B79-5DAA-4F70-A857-89B0C118D461}" srcOrd="0" destOrd="0" presId="urn:microsoft.com/office/officeart/2016/7/layout/BasicLinearProcessNumbered"/>
    <dgm:cxn modelId="{65EF696D-70E6-414F-B3E5-DC2EB857342E}" type="presOf" srcId="{BD418E7C-3380-4E0A-8682-373694700894}" destId="{F464AD04-74C3-44B8-A05B-A2349B37978F}" srcOrd="1" destOrd="0" presId="urn:microsoft.com/office/officeart/2016/7/layout/BasicLinearProcessNumbered"/>
    <dgm:cxn modelId="{0B1B9271-0CB6-4EEA-82CA-502C5204B342}" type="presOf" srcId="{F0AC12AC-F57A-4CEA-9D30-57FB9FF8FE67}" destId="{DC9BAD62-9E38-490A-A9D5-14B1110C135A}" srcOrd="0" destOrd="0" presId="urn:microsoft.com/office/officeart/2016/7/layout/BasicLinearProcessNumbered"/>
    <dgm:cxn modelId="{9296AB5A-DD89-4EC0-AC07-50C7341F1093}" type="presOf" srcId="{C56A75B6-68A3-4232-8A9C-97F8ACA99237}" destId="{173CA105-32BC-4E6A-A996-76B3DDFB7AC8}" srcOrd="0" destOrd="0" presId="urn:microsoft.com/office/officeart/2016/7/layout/BasicLinearProcessNumbered"/>
    <dgm:cxn modelId="{0DBE067C-88E8-4032-83E2-30F0C8031B33}" srcId="{25896848-9A83-44E3-8006-9A4A521204B5}" destId="{BD418E7C-3380-4E0A-8682-373694700894}" srcOrd="0" destOrd="0" parTransId="{87337B90-DF2F-4F31-9DA4-0793A8537A1D}" sibTransId="{198DADA9-2774-4CCA-9204-CDF082D24527}"/>
    <dgm:cxn modelId="{EA988783-1257-49E7-9B1D-CF00340CF7BB}" type="presOf" srcId="{DEFFC511-7AAC-475B-BA82-4922F0954C11}" destId="{41647B2F-3613-47D5-802A-78B7BCD8E506}" srcOrd="0" destOrd="0" presId="urn:microsoft.com/office/officeart/2016/7/layout/BasicLinearProcessNumbered"/>
    <dgm:cxn modelId="{5DF65AA5-789F-4C38-B7D2-D7EA7862900B}" type="presOf" srcId="{5DD40ECD-4594-4A6F-9F75-1F0C9A410469}" destId="{148D182E-104B-4F31-8250-13D5C2F6DD1C}" srcOrd="0" destOrd="0" presId="urn:microsoft.com/office/officeart/2016/7/layout/BasicLinearProcessNumbered"/>
    <dgm:cxn modelId="{575DF5A6-0D8E-4952-BA20-F1617AD8C516}" srcId="{25896848-9A83-44E3-8006-9A4A521204B5}" destId="{D04C84B8-F2A5-4B71-95BE-0A5F393FADBF}" srcOrd="1" destOrd="0" parTransId="{68D00810-FE22-4C26-8965-640A2B43C685}" sibTransId="{C56A75B6-68A3-4232-8A9C-97F8ACA99237}"/>
    <dgm:cxn modelId="{809EBAB2-5FBC-4A1D-93BE-6851AB1D924E}" type="presOf" srcId="{25896848-9A83-44E3-8006-9A4A521204B5}" destId="{A2B712A5-65A4-402C-A2A1-EE57C45A3694}" srcOrd="0" destOrd="0" presId="urn:microsoft.com/office/officeart/2016/7/layout/BasicLinearProcessNumbered"/>
    <dgm:cxn modelId="{80ADDEB9-9FF2-451F-9339-223A8328092B}" type="presOf" srcId="{D04C84B8-F2A5-4B71-95BE-0A5F393FADBF}" destId="{F65421D4-AB26-44ED-A5EF-9D6EC56CDA37}" srcOrd="0" destOrd="0" presId="urn:microsoft.com/office/officeart/2016/7/layout/BasicLinearProcessNumbered"/>
    <dgm:cxn modelId="{8CD716C8-1B64-41C1-9E93-792478714493}" type="presOf" srcId="{D04C84B8-F2A5-4B71-95BE-0A5F393FADBF}" destId="{D5D987D5-8F1B-45BE-BEDA-B6A8E72F696C}" srcOrd="1" destOrd="0" presId="urn:microsoft.com/office/officeart/2016/7/layout/BasicLinearProcessNumbered"/>
    <dgm:cxn modelId="{3723D1E8-67B2-4B38-9009-69862C81C3ED}" type="presOf" srcId="{BD418E7C-3380-4E0A-8682-373694700894}" destId="{FF94B2D5-8AE1-443C-8F43-AA7BE4918767}" srcOrd="0" destOrd="0" presId="urn:microsoft.com/office/officeart/2016/7/layout/BasicLinearProcessNumbered"/>
    <dgm:cxn modelId="{48D0C2F7-904E-4834-AA3D-B64B2B97FD98}" srcId="{25896848-9A83-44E3-8006-9A4A521204B5}" destId="{DEFFC511-7AAC-475B-BA82-4922F0954C11}" srcOrd="2" destOrd="0" parTransId="{1FA9CE8E-3A23-4F04-8B40-30D0B6C9A08D}" sibTransId="{5DD40ECD-4594-4A6F-9F75-1F0C9A410469}"/>
    <dgm:cxn modelId="{A8D7205A-3D52-4A13-BCFC-762AD195A7E7}" type="presParOf" srcId="{A2B712A5-65A4-402C-A2A1-EE57C45A3694}" destId="{69C57A20-1B69-4ECD-BF34-B4CA56B66326}" srcOrd="0" destOrd="0" presId="urn:microsoft.com/office/officeart/2016/7/layout/BasicLinearProcessNumbered"/>
    <dgm:cxn modelId="{08EEFF29-27E7-49F2-8AC2-6F2A67B8A105}" type="presParOf" srcId="{69C57A20-1B69-4ECD-BF34-B4CA56B66326}" destId="{FF94B2D5-8AE1-443C-8F43-AA7BE4918767}" srcOrd="0" destOrd="0" presId="urn:microsoft.com/office/officeart/2016/7/layout/BasicLinearProcessNumbered"/>
    <dgm:cxn modelId="{56050258-7224-4E6D-AE96-2243DB21E0E9}" type="presParOf" srcId="{69C57A20-1B69-4ECD-BF34-B4CA56B66326}" destId="{CAF47B79-5DAA-4F70-A857-89B0C118D461}" srcOrd="1" destOrd="0" presId="urn:microsoft.com/office/officeart/2016/7/layout/BasicLinearProcessNumbered"/>
    <dgm:cxn modelId="{879A879B-24E4-473E-BE40-8ECAB5E4C37F}" type="presParOf" srcId="{69C57A20-1B69-4ECD-BF34-B4CA56B66326}" destId="{25CE464C-2BCA-4D7B-BE3D-059E3A774438}" srcOrd="2" destOrd="0" presId="urn:microsoft.com/office/officeart/2016/7/layout/BasicLinearProcessNumbered"/>
    <dgm:cxn modelId="{80D919DF-CADC-4185-9396-8E056A82D50D}" type="presParOf" srcId="{69C57A20-1B69-4ECD-BF34-B4CA56B66326}" destId="{F464AD04-74C3-44B8-A05B-A2349B37978F}" srcOrd="3" destOrd="0" presId="urn:microsoft.com/office/officeart/2016/7/layout/BasicLinearProcessNumbered"/>
    <dgm:cxn modelId="{289F2E26-3CD5-43BC-9E9F-BC70F75060C5}" type="presParOf" srcId="{A2B712A5-65A4-402C-A2A1-EE57C45A3694}" destId="{CEEC0569-AA42-4E09-AED6-4C3A1498F06E}" srcOrd="1" destOrd="0" presId="urn:microsoft.com/office/officeart/2016/7/layout/BasicLinearProcessNumbered"/>
    <dgm:cxn modelId="{11CFD211-F8E5-4A3B-AF8F-C63009C41644}" type="presParOf" srcId="{A2B712A5-65A4-402C-A2A1-EE57C45A3694}" destId="{0117A634-1DF0-444C-85A6-6DA84B458E5D}" srcOrd="2" destOrd="0" presId="urn:microsoft.com/office/officeart/2016/7/layout/BasicLinearProcessNumbered"/>
    <dgm:cxn modelId="{0681B9EB-8C97-40FC-82CA-79DA8A6D1992}" type="presParOf" srcId="{0117A634-1DF0-444C-85A6-6DA84B458E5D}" destId="{F65421D4-AB26-44ED-A5EF-9D6EC56CDA37}" srcOrd="0" destOrd="0" presId="urn:microsoft.com/office/officeart/2016/7/layout/BasicLinearProcessNumbered"/>
    <dgm:cxn modelId="{077F3AF3-6C73-42F9-A805-462B3B0320AE}" type="presParOf" srcId="{0117A634-1DF0-444C-85A6-6DA84B458E5D}" destId="{173CA105-32BC-4E6A-A996-76B3DDFB7AC8}" srcOrd="1" destOrd="0" presId="urn:microsoft.com/office/officeart/2016/7/layout/BasicLinearProcessNumbered"/>
    <dgm:cxn modelId="{BB2C8FC8-DCC2-4B06-A7F3-5335B3FB7679}" type="presParOf" srcId="{0117A634-1DF0-444C-85A6-6DA84B458E5D}" destId="{0C49FBC9-D7E0-482D-AE1D-40D498BF9D29}" srcOrd="2" destOrd="0" presId="urn:microsoft.com/office/officeart/2016/7/layout/BasicLinearProcessNumbered"/>
    <dgm:cxn modelId="{C5706590-6EF6-45D9-96AF-24EBBB9BE64E}" type="presParOf" srcId="{0117A634-1DF0-444C-85A6-6DA84B458E5D}" destId="{D5D987D5-8F1B-45BE-BEDA-B6A8E72F696C}" srcOrd="3" destOrd="0" presId="urn:microsoft.com/office/officeart/2016/7/layout/BasicLinearProcessNumbered"/>
    <dgm:cxn modelId="{53A7E92A-C9A2-4279-9A2E-586896439350}" type="presParOf" srcId="{A2B712A5-65A4-402C-A2A1-EE57C45A3694}" destId="{0E3A77EA-79F4-47FB-96DB-ACB9B213E1C1}" srcOrd="3" destOrd="0" presId="urn:microsoft.com/office/officeart/2016/7/layout/BasicLinearProcessNumbered"/>
    <dgm:cxn modelId="{8700B9D2-C687-4F03-A8A5-573EECCFA75B}" type="presParOf" srcId="{A2B712A5-65A4-402C-A2A1-EE57C45A3694}" destId="{87ECA437-0B47-4E7B-A891-F295AEEAAB4D}" srcOrd="4" destOrd="0" presId="urn:microsoft.com/office/officeart/2016/7/layout/BasicLinearProcessNumbered"/>
    <dgm:cxn modelId="{66155B86-E65D-40AA-9377-1944B08DD6D9}" type="presParOf" srcId="{87ECA437-0B47-4E7B-A891-F295AEEAAB4D}" destId="{41647B2F-3613-47D5-802A-78B7BCD8E506}" srcOrd="0" destOrd="0" presId="urn:microsoft.com/office/officeart/2016/7/layout/BasicLinearProcessNumbered"/>
    <dgm:cxn modelId="{DB4FE5F3-195E-47D6-AA90-B3AD05DBF5A5}" type="presParOf" srcId="{87ECA437-0B47-4E7B-A891-F295AEEAAB4D}" destId="{148D182E-104B-4F31-8250-13D5C2F6DD1C}" srcOrd="1" destOrd="0" presId="urn:microsoft.com/office/officeart/2016/7/layout/BasicLinearProcessNumbered"/>
    <dgm:cxn modelId="{F415B824-BCAB-4485-BC0B-6CBEA1670D17}" type="presParOf" srcId="{87ECA437-0B47-4E7B-A891-F295AEEAAB4D}" destId="{1E522B7C-C73F-426C-BE2D-9499069C9D85}" srcOrd="2" destOrd="0" presId="urn:microsoft.com/office/officeart/2016/7/layout/BasicLinearProcessNumbered"/>
    <dgm:cxn modelId="{615A0C1C-16D4-4585-AD55-354DA8E8C6F0}" type="presParOf" srcId="{87ECA437-0B47-4E7B-A891-F295AEEAAB4D}" destId="{D7413CA7-D3DF-421F-9BD8-0E5059A295CA}" srcOrd="3" destOrd="0" presId="urn:microsoft.com/office/officeart/2016/7/layout/BasicLinearProcessNumbered"/>
    <dgm:cxn modelId="{43606364-1DB7-4941-A910-DEC4A61B2ADD}" type="presParOf" srcId="{A2B712A5-65A4-402C-A2A1-EE57C45A3694}" destId="{3CE9D372-C6FB-4F74-A5ED-B272859D0926}" srcOrd="5" destOrd="0" presId="urn:microsoft.com/office/officeart/2016/7/layout/BasicLinearProcessNumbered"/>
    <dgm:cxn modelId="{3CFF7909-210B-42FC-BC9B-8017EEE6D8BA}" type="presParOf" srcId="{A2B712A5-65A4-402C-A2A1-EE57C45A3694}" destId="{2DAAA2C8-C977-48BA-92F6-9B63E96281AF}" srcOrd="6" destOrd="0" presId="urn:microsoft.com/office/officeart/2016/7/layout/BasicLinearProcessNumbered"/>
    <dgm:cxn modelId="{342462A9-FB2A-4B10-90FB-E5BF4060CD0A}" type="presParOf" srcId="{2DAAA2C8-C977-48BA-92F6-9B63E96281AF}" destId="{DC9EECDF-FBE8-4133-8E42-E0CBCEDD988D}" srcOrd="0" destOrd="0" presId="urn:microsoft.com/office/officeart/2016/7/layout/BasicLinearProcessNumbered"/>
    <dgm:cxn modelId="{98780FEB-E4B0-49DA-A743-862A5A34F325}" type="presParOf" srcId="{2DAAA2C8-C977-48BA-92F6-9B63E96281AF}" destId="{DC9BAD62-9E38-490A-A9D5-14B1110C135A}" srcOrd="1" destOrd="0" presId="urn:microsoft.com/office/officeart/2016/7/layout/BasicLinearProcessNumbered"/>
    <dgm:cxn modelId="{8935E722-5513-480B-90B3-DFF1B6BE47C8}" type="presParOf" srcId="{2DAAA2C8-C977-48BA-92F6-9B63E96281AF}" destId="{556F0C3D-9F51-4668-B345-9F0CEBB73B92}" srcOrd="2" destOrd="0" presId="urn:microsoft.com/office/officeart/2016/7/layout/BasicLinearProcessNumbered"/>
    <dgm:cxn modelId="{5FE661E0-5466-4D74-A9C4-658FE0016E2A}" type="presParOf" srcId="{2DAAA2C8-C977-48BA-92F6-9B63E96281AF}" destId="{8DF6EBAB-531D-45C9-B2AC-EA73D7DC0CAE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187C14-301F-4900-877D-4D758A4EFE9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8D52FA9-3F4B-4045-8BA8-C9F65DC77254}">
      <dgm:prSet/>
      <dgm:spPr/>
      <dgm:t>
        <a:bodyPr/>
        <a:lstStyle/>
        <a:p>
          <a:r>
            <a:rPr lang="pl-PL"/>
            <a:t>Redukcja emisji CO2 na bazie stałego przydziału darmowych uprawnień do emisji w latach 2021-2030 na poziomie 30% zapotrzebowania według benchmarku gazowego</a:t>
          </a:r>
          <a:endParaRPr lang="en-US"/>
        </a:p>
      </dgm:t>
    </dgm:pt>
    <dgm:pt modelId="{B7DAD812-F0D5-4904-893F-3330724FD294}" type="parTrans" cxnId="{8F5CEB22-C9B5-4DBD-9D2B-F720AD235CA1}">
      <dgm:prSet/>
      <dgm:spPr/>
      <dgm:t>
        <a:bodyPr/>
        <a:lstStyle/>
        <a:p>
          <a:endParaRPr lang="en-US"/>
        </a:p>
      </dgm:t>
    </dgm:pt>
    <dgm:pt modelId="{6EB81EB4-EB00-4C33-B6D4-A173E9F4E9EE}" type="sibTrans" cxnId="{8F5CEB22-C9B5-4DBD-9D2B-F720AD235CA1}">
      <dgm:prSet/>
      <dgm:spPr/>
      <dgm:t>
        <a:bodyPr/>
        <a:lstStyle/>
        <a:p>
          <a:endParaRPr lang="en-US"/>
        </a:p>
      </dgm:t>
    </dgm:pt>
    <dgm:pt modelId="{8037AE5E-856B-4A7C-8500-A5E0BE075CF1}">
      <dgm:prSet/>
      <dgm:spPr/>
      <dgm:t>
        <a:bodyPr/>
        <a:lstStyle/>
        <a:p>
          <a:r>
            <a:rPr lang="pl-PL"/>
            <a:t>Wysokie wymagania ochrony powietrza – BAT, MCP</a:t>
          </a:r>
          <a:endParaRPr lang="en-US"/>
        </a:p>
      </dgm:t>
    </dgm:pt>
    <dgm:pt modelId="{CEA9FA6E-CC0F-4207-A597-2BE7D8F97E14}" type="parTrans" cxnId="{D9A17BDF-DC84-4B84-B7EB-B92E1C77295B}">
      <dgm:prSet/>
      <dgm:spPr/>
      <dgm:t>
        <a:bodyPr/>
        <a:lstStyle/>
        <a:p>
          <a:endParaRPr lang="en-US"/>
        </a:p>
      </dgm:t>
    </dgm:pt>
    <dgm:pt modelId="{853D38AC-D68E-4046-B8B0-11E951529A52}" type="sibTrans" cxnId="{D9A17BDF-DC84-4B84-B7EB-B92E1C77295B}">
      <dgm:prSet/>
      <dgm:spPr/>
      <dgm:t>
        <a:bodyPr/>
        <a:lstStyle/>
        <a:p>
          <a:endParaRPr lang="en-US"/>
        </a:p>
      </dgm:t>
    </dgm:pt>
    <dgm:pt modelId="{6816791D-C64A-4CE8-9A78-47067D47ECCC}" type="pres">
      <dgm:prSet presAssocID="{DF187C14-301F-4900-877D-4D758A4EFE9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3018AEE-CDFC-41BD-B2BC-7DBF845B9ED8}" type="pres">
      <dgm:prSet presAssocID="{E8D52FA9-3F4B-4045-8BA8-C9F65DC77254}" presName="hierRoot1" presStyleCnt="0"/>
      <dgm:spPr/>
    </dgm:pt>
    <dgm:pt modelId="{A651F51C-E4D2-4A96-8483-6B23B4749069}" type="pres">
      <dgm:prSet presAssocID="{E8D52FA9-3F4B-4045-8BA8-C9F65DC77254}" presName="composite" presStyleCnt="0"/>
      <dgm:spPr/>
    </dgm:pt>
    <dgm:pt modelId="{918B9025-B678-4D21-AD21-26B5A3A516A8}" type="pres">
      <dgm:prSet presAssocID="{E8D52FA9-3F4B-4045-8BA8-C9F65DC77254}" presName="background" presStyleLbl="node0" presStyleIdx="0" presStyleCnt="2"/>
      <dgm:spPr/>
    </dgm:pt>
    <dgm:pt modelId="{0E1CDE25-1811-4155-8E6F-845C54A74D25}" type="pres">
      <dgm:prSet presAssocID="{E8D52FA9-3F4B-4045-8BA8-C9F65DC77254}" presName="text" presStyleLbl="fgAcc0" presStyleIdx="0" presStyleCnt="2">
        <dgm:presLayoutVars>
          <dgm:chPref val="3"/>
        </dgm:presLayoutVars>
      </dgm:prSet>
      <dgm:spPr/>
    </dgm:pt>
    <dgm:pt modelId="{EE7E5235-5AAC-4BD1-A118-9281C72FED2D}" type="pres">
      <dgm:prSet presAssocID="{E8D52FA9-3F4B-4045-8BA8-C9F65DC77254}" presName="hierChild2" presStyleCnt="0"/>
      <dgm:spPr/>
    </dgm:pt>
    <dgm:pt modelId="{BE17AF97-BFA7-4AB4-B732-AC92603F3E31}" type="pres">
      <dgm:prSet presAssocID="{8037AE5E-856B-4A7C-8500-A5E0BE075CF1}" presName="hierRoot1" presStyleCnt="0"/>
      <dgm:spPr/>
    </dgm:pt>
    <dgm:pt modelId="{F43F6BF8-24C8-4396-B657-EA5847A3785A}" type="pres">
      <dgm:prSet presAssocID="{8037AE5E-856B-4A7C-8500-A5E0BE075CF1}" presName="composite" presStyleCnt="0"/>
      <dgm:spPr/>
    </dgm:pt>
    <dgm:pt modelId="{1B3B993F-AE62-4544-8841-0DF406422442}" type="pres">
      <dgm:prSet presAssocID="{8037AE5E-856B-4A7C-8500-A5E0BE075CF1}" presName="background" presStyleLbl="node0" presStyleIdx="1" presStyleCnt="2"/>
      <dgm:spPr/>
    </dgm:pt>
    <dgm:pt modelId="{E7F16A94-1267-4258-A2F2-CCD6DDB2B6FD}" type="pres">
      <dgm:prSet presAssocID="{8037AE5E-856B-4A7C-8500-A5E0BE075CF1}" presName="text" presStyleLbl="fgAcc0" presStyleIdx="1" presStyleCnt="2">
        <dgm:presLayoutVars>
          <dgm:chPref val="3"/>
        </dgm:presLayoutVars>
      </dgm:prSet>
      <dgm:spPr/>
    </dgm:pt>
    <dgm:pt modelId="{042018EA-82A7-4CB6-A127-7BDC3B74D858}" type="pres">
      <dgm:prSet presAssocID="{8037AE5E-856B-4A7C-8500-A5E0BE075CF1}" presName="hierChild2" presStyleCnt="0"/>
      <dgm:spPr/>
    </dgm:pt>
  </dgm:ptLst>
  <dgm:cxnLst>
    <dgm:cxn modelId="{F474B30B-A877-480C-856C-84A8C0045DF3}" type="presOf" srcId="{8037AE5E-856B-4A7C-8500-A5E0BE075CF1}" destId="{E7F16A94-1267-4258-A2F2-CCD6DDB2B6FD}" srcOrd="0" destOrd="0" presId="urn:microsoft.com/office/officeart/2005/8/layout/hierarchy1"/>
    <dgm:cxn modelId="{9587D712-9241-4A21-8AC9-D878981A8665}" type="presOf" srcId="{E8D52FA9-3F4B-4045-8BA8-C9F65DC77254}" destId="{0E1CDE25-1811-4155-8E6F-845C54A74D25}" srcOrd="0" destOrd="0" presId="urn:microsoft.com/office/officeart/2005/8/layout/hierarchy1"/>
    <dgm:cxn modelId="{8F5CEB22-C9B5-4DBD-9D2B-F720AD235CA1}" srcId="{DF187C14-301F-4900-877D-4D758A4EFE9A}" destId="{E8D52FA9-3F4B-4045-8BA8-C9F65DC77254}" srcOrd="0" destOrd="0" parTransId="{B7DAD812-F0D5-4904-893F-3330724FD294}" sibTransId="{6EB81EB4-EB00-4C33-B6D4-A173E9F4E9EE}"/>
    <dgm:cxn modelId="{63C26A9E-3385-4D53-A612-866C3E6C8AA5}" type="presOf" srcId="{DF187C14-301F-4900-877D-4D758A4EFE9A}" destId="{6816791D-C64A-4CE8-9A78-47067D47ECCC}" srcOrd="0" destOrd="0" presId="urn:microsoft.com/office/officeart/2005/8/layout/hierarchy1"/>
    <dgm:cxn modelId="{D9A17BDF-DC84-4B84-B7EB-B92E1C77295B}" srcId="{DF187C14-301F-4900-877D-4D758A4EFE9A}" destId="{8037AE5E-856B-4A7C-8500-A5E0BE075CF1}" srcOrd="1" destOrd="0" parTransId="{CEA9FA6E-CC0F-4207-A597-2BE7D8F97E14}" sibTransId="{853D38AC-D68E-4046-B8B0-11E951529A52}"/>
    <dgm:cxn modelId="{1057AE3A-20D8-4B4F-A927-FC312471E05A}" type="presParOf" srcId="{6816791D-C64A-4CE8-9A78-47067D47ECCC}" destId="{E3018AEE-CDFC-41BD-B2BC-7DBF845B9ED8}" srcOrd="0" destOrd="0" presId="urn:microsoft.com/office/officeart/2005/8/layout/hierarchy1"/>
    <dgm:cxn modelId="{FB4E5B87-A360-4265-8D32-4A3B1538C95D}" type="presParOf" srcId="{E3018AEE-CDFC-41BD-B2BC-7DBF845B9ED8}" destId="{A651F51C-E4D2-4A96-8483-6B23B4749069}" srcOrd="0" destOrd="0" presId="urn:microsoft.com/office/officeart/2005/8/layout/hierarchy1"/>
    <dgm:cxn modelId="{DEC38978-4D35-45EE-BF8C-E07F14F52029}" type="presParOf" srcId="{A651F51C-E4D2-4A96-8483-6B23B4749069}" destId="{918B9025-B678-4D21-AD21-26B5A3A516A8}" srcOrd="0" destOrd="0" presId="urn:microsoft.com/office/officeart/2005/8/layout/hierarchy1"/>
    <dgm:cxn modelId="{334DEE3C-2148-44DD-A5B3-6E24D16D230D}" type="presParOf" srcId="{A651F51C-E4D2-4A96-8483-6B23B4749069}" destId="{0E1CDE25-1811-4155-8E6F-845C54A74D25}" srcOrd="1" destOrd="0" presId="urn:microsoft.com/office/officeart/2005/8/layout/hierarchy1"/>
    <dgm:cxn modelId="{E9C1453B-611C-4C89-AC6C-0491B7CC9DCE}" type="presParOf" srcId="{E3018AEE-CDFC-41BD-B2BC-7DBF845B9ED8}" destId="{EE7E5235-5AAC-4BD1-A118-9281C72FED2D}" srcOrd="1" destOrd="0" presId="urn:microsoft.com/office/officeart/2005/8/layout/hierarchy1"/>
    <dgm:cxn modelId="{DEDB6BC9-0379-4EB9-979A-D9A3C30BDC0B}" type="presParOf" srcId="{6816791D-C64A-4CE8-9A78-47067D47ECCC}" destId="{BE17AF97-BFA7-4AB4-B732-AC92603F3E31}" srcOrd="1" destOrd="0" presId="urn:microsoft.com/office/officeart/2005/8/layout/hierarchy1"/>
    <dgm:cxn modelId="{0C878034-FAB5-4E1D-930D-8DD1B951199C}" type="presParOf" srcId="{BE17AF97-BFA7-4AB4-B732-AC92603F3E31}" destId="{F43F6BF8-24C8-4396-B657-EA5847A3785A}" srcOrd="0" destOrd="0" presId="urn:microsoft.com/office/officeart/2005/8/layout/hierarchy1"/>
    <dgm:cxn modelId="{AB5C75EB-F98E-4C1B-89EB-8E459079DFF0}" type="presParOf" srcId="{F43F6BF8-24C8-4396-B657-EA5847A3785A}" destId="{1B3B993F-AE62-4544-8841-0DF406422442}" srcOrd="0" destOrd="0" presId="urn:microsoft.com/office/officeart/2005/8/layout/hierarchy1"/>
    <dgm:cxn modelId="{FCF0008F-9D8D-4E43-AD16-019585CD88A4}" type="presParOf" srcId="{F43F6BF8-24C8-4396-B657-EA5847A3785A}" destId="{E7F16A94-1267-4258-A2F2-CCD6DDB2B6FD}" srcOrd="1" destOrd="0" presId="urn:microsoft.com/office/officeart/2005/8/layout/hierarchy1"/>
    <dgm:cxn modelId="{DFCC3BC7-D1F1-46BA-9E54-43E3982AD33A}" type="presParOf" srcId="{BE17AF97-BFA7-4AB4-B732-AC92603F3E31}" destId="{042018EA-82A7-4CB6-A127-7BDC3B74D85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4B2D5-8AE1-443C-8F43-AA7BE4918767}">
      <dsp:nvSpPr>
        <dsp:cNvPr id="0" name=""/>
        <dsp:cNvSpPr/>
      </dsp:nvSpPr>
      <dsp:spPr>
        <a:xfrm>
          <a:off x="0" y="0"/>
          <a:ext cx="3162299" cy="3131364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545" tIns="330200" rIns="246545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1" kern="1200" dirty="0"/>
            <a:t>Dyrektywa o odnawialnych źródłach energii</a:t>
          </a:r>
          <a:endParaRPr lang="en-US" sz="2100" b="1" kern="1200" dirty="0"/>
        </a:p>
      </dsp:txBody>
      <dsp:txXfrm>
        <a:off x="0" y="1189918"/>
        <a:ext cx="3162299" cy="1878818"/>
      </dsp:txXfrm>
    </dsp:sp>
    <dsp:sp modelId="{CAF47B79-5DAA-4F70-A857-89B0C118D461}">
      <dsp:nvSpPr>
        <dsp:cNvPr id="0" name=""/>
        <dsp:cNvSpPr/>
      </dsp:nvSpPr>
      <dsp:spPr>
        <a:xfrm>
          <a:off x="1111445" y="313136"/>
          <a:ext cx="939409" cy="93940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240" tIns="12700" rIns="73240" bIns="1270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1</a:t>
          </a:r>
        </a:p>
      </dsp:txBody>
      <dsp:txXfrm>
        <a:off x="1249018" y="450709"/>
        <a:ext cx="664263" cy="664263"/>
      </dsp:txXfrm>
    </dsp:sp>
    <dsp:sp modelId="{25CE464C-2BCA-4D7B-BE3D-059E3A774438}">
      <dsp:nvSpPr>
        <dsp:cNvPr id="0" name=""/>
        <dsp:cNvSpPr/>
      </dsp:nvSpPr>
      <dsp:spPr>
        <a:xfrm>
          <a:off x="0" y="3131292"/>
          <a:ext cx="3162299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5421D4-AB26-44ED-A5EF-9D6EC56CDA37}">
      <dsp:nvSpPr>
        <dsp:cNvPr id="0" name=""/>
        <dsp:cNvSpPr/>
      </dsp:nvSpPr>
      <dsp:spPr>
        <a:xfrm>
          <a:off x="3478529" y="0"/>
          <a:ext cx="3162299" cy="3131364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545" tIns="330200" rIns="246545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1" kern="1200" dirty="0"/>
            <a:t>Dyrektywa o efektywności energetycznej</a:t>
          </a:r>
          <a:endParaRPr lang="en-US" sz="2100" b="1" kern="1200" dirty="0"/>
        </a:p>
      </dsp:txBody>
      <dsp:txXfrm>
        <a:off x="3478529" y="1189918"/>
        <a:ext cx="3162299" cy="1878818"/>
      </dsp:txXfrm>
    </dsp:sp>
    <dsp:sp modelId="{173CA105-32BC-4E6A-A996-76B3DDFB7AC8}">
      <dsp:nvSpPr>
        <dsp:cNvPr id="0" name=""/>
        <dsp:cNvSpPr/>
      </dsp:nvSpPr>
      <dsp:spPr>
        <a:xfrm>
          <a:off x="4589975" y="313136"/>
          <a:ext cx="939409" cy="93940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240" tIns="12700" rIns="73240" bIns="1270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2</a:t>
          </a:r>
        </a:p>
      </dsp:txBody>
      <dsp:txXfrm>
        <a:off x="4727548" y="450709"/>
        <a:ext cx="664263" cy="664263"/>
      </dsp:txXfrm>
    </dsp:sp>
    <dsp:sp modelId="{0C49FBC9-D7E0-482D-AE1D-40D498BF9D29}">
      <dsp:nvSpPr>
        <dsp:cNvPr id="0" name=""/>
        <dsp:cNvSpPr/>
      </dsp:nvSpPr>
      <dsp:spPr>
        <a:xfrm>
          <a:off x="3478529" y="3131292"/>
          <a:ext cx="3162299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647B2F-3613-47D5-802A-78B7BCD8E506}">
      <dsp:nvSpPr>
        <dsp:cNvPr id="0" name=""/>
        <dsp:cNvSpPr/>
      </dsp:nvSpPr>
      <dsp:spPr>
        <a:xfrm>
          <a:off x="6957059" y="0"/>
          <a:ext cx="3162299" cy="3131364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545" tIns="330200" rIns="246545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1" kern="1200" dirty="0"/>
            <a:t>Dyrektywa w sprawie efektywności energetycznej budynków</a:t>
          </a:r>
          <a:endParaRPr lang="en-US" sz="2100" b="1" kern="1200" dirty="0"/>
        </a:p>
      </dsp:txBody>
      <dsp:txXfrm>
        <a:off x="6957059" y="1189918"/>
        <a:ext cx="3162299" cy="1878818"/>
      </dsp:txXfrm>
    </dsp:sp>
    <dsp:sp modelId="{148D182E-104B-4F31-8250-13D5C2F6DD1C}">
      <dsp:nvSpPr>
        <dsp:cNvPr id="0" name=""/>
        <dsp:cNvSpPr/>
      </dsp:nvSpPr>
      <dsp:spPr>
        <a:xfrm>
          <a:off x="8068505" y="313136"/>
          <a:ext cx="939409" cy="93940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240" tIns="12700" rIns="73240" bIns="1270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3</a:t>
          </a:r>
        </a:p>
      </dsp:txBody>
      <dsp:txXfrm>
        <a:off x="8206078" y="450709"/>
        <a:ext cx="664263" cy="664263"/>
      </dsp:txXfrm>
    </dsp:sp>
    <dsp:sp modelId="{1E522B7C-C73F-426C-BE2D-9499069C9D85}">
      <dsp:nvSpPr>
        <dsp:cNvPr id="0" name=""/>
        <dsp:cNvSpPr/>
      </dsp:nvSpPr>
      <dsp:spPr>
        <a:xfrm>
          <a:off x="6957059" y="3131292"/>
          <a:ext cx="3162299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4B2D5-8AE1-443C-8F43-AA7BE4918767}">
      <dsp:nvSpPr>
        <dsp:cNvPr id="0" name=""/>
        <dsp:cNvSpPr/>
      </dsp:nvSpPr>
      <dsp:spPr>
        <a:xfrm>
          <a:off x="2959" y="133428"/>
          <a:ext cx="2347516" cy="3286523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022" tIns="330200" rIns="183022" bIns="33020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Preferencje dla rozwoju  efektywnych systemów ciepłowniczych</a:t>
          </a:r>
          <a:endParaRPr lang="en-US" sz="2300" kern="1200" dirty="0"/>
        </a:p>
      </dsp:txBody>
      <dsp:txXfrm>
        <a:off x="2959" y="1382307"/>
        <a:ext cx="2347516" cy="1971914"/>
      </dsp:txXfrm>
    </dsp:sp>
    <dsp:sp modelId="{CAF47B79-5DAA-4F70-A857-89B0C118D461}">
      <dsp:nvSpPr>
        <dsp:cNvPr id="0" name=""/>
        <dsp:cNvSpPr/>
      </dsp:nvSpPr>
      <dsp:spPr>
        <a:xfrm>
          <a:off x="720081" y="218154"/>
          <a:ext cx="985957" cy="98595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869" tIns="12700" rIns="7686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864471" y="362544"/>
        <a:ext cx="697177" cy="697177"/>
      </dsp:txXfrm>
    </dsp:sp>
    <dsp:sp modelId="{25CE464C-2BCA-4D7B-BE3D-059E3A774438}">
      <dsp:nvSpPr>
        <dsp:cNvPr id="0" name=""/>
        <dsp:cNvSpPr/>
      </dsp:nvSpPr>
      <dsp:spPr>
        <a:xfrm>
          <a:off x="2959" y="3419879"/>
          <a:ext cx="2347516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5421D4-AB26-44ED-A5EF-9D6EC56CDA37}">
      <dsp:nvSpPr>
        <dsp:cNvPr id="0" name=""/>
        <dsp:cNvSpPr/>
      </dsp:nvSpPr>
      <dsp:spPr>
        <a:xfrm>
          <a:off x="2585227" y="133428"/>
          <a:ext cx="2347516" cy="3286523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022" tIns="330200" rIns="183022" bIns="33020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300" kern="1200" dirty="0"/>
            <a:t>Coroczny wzrost udziału OZE od 2021 po 1,3% rocznie</a:t>
          </a:r>
          <a:endParaRPr lang="en-US" sz="2300" kern="1200" dirty="0"/>
        </a:p>
        <a:p>
          <a:pPr marL="0"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2585227" y="1382307"/>
        <a:ext cx="2347516" cy="1971914"/>
      </dsp:txXfrm>
    </dsp:sp>
    <dsp:sp modelId="{173CA105-32BC-4E6A-A996-76B3DDFB7AC8}">
      <dsp:nvSpPr>
        <dsp:cNvPr id="0" name=""/>
        <dsp:cNvSpPr/>
      </dsp:nvSpPr>
      <dsp:spPr>
        <a:xfrm>
          <a:off x="3240362" y="218154"/>
          <a:ext cx="985957" cy="98595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869" tIns="12700" rIns="7686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  <a:endParaRPr lang="en-US" sz="4800" kern="1200" dirty="0"/>
        </a:p>
      </dsp:txBody>
      <dsp:txXfrm>
        <a:off x="3384752" y="362544"/>
        <a:ext cx="697177" cy="697177"/>
      </dsp:txXfrm>
    </dsp:sp>
    <dsp:sp modelId="{0C49FBC9-D7E0-482D-AE1D-40D498BF9D29}">
      <dsp:nvSpPr>
        <dsp:cNvPr id="0" name=""/>
        <dsp:cNvSpPr/>
      </dsp:nvSpPr>
      <dsp:spPr>
        <a:xfrm>
          <a:off x="2585227" y="3419879"/>
          <a:ext cx="2347516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647B2F-3613-47D5-802A-78B7BCD8E506}">
      <dsp:nvSpPr>
        <dsp:cNvPr id="0" name=""/>
        <dsp:cNvSpPr/>
      </dsp:nvSpPr>
      <dsp:spPr>
        <a:xfrm>
          <a:off x="5167495" y="133428"/>
          <a:ext cx="2347516" cy="3286523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022" tIns="330200" rIns="183022" bIns="33020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300" kern="1200" dirty="0"/>
            <a:t>Ciepło odpadowe z przemysłu i energia z odpadów</a:t>
          </a:r>
          <a:endParaRPr lang="en-US" sz="2300" kern="1200" dirty="0"/>
        </a:p>
        <a:p>
          <a:pPr marL="0"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5167495" y="1382307"/>
        <a:ext cx="2347516" cy="1971914"/>
      </dsp:txXfrm>
    </dsp:sp>
    <dsp:sp modelId="{148D182E-104B-4F31-8250-13D5C2F6DD1C}">
      <dsp:nvSpPr>
        <dsp:cNvPr id="0" name=""/>
        <dsp:cNvSpPr/>
      </dsp:nvSpPr>
      <dsp:spPr>
        <a:xfrm>
          <a:off x="5832648" y="218154"/>
          <a:ext cx="985957" cy="98595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869" tIns="12700" rIns="7686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  <a:endParaRPr lang="en-US" sz="4800" kern="1200" dirty="0"/>
        </a:p>
      </dsp:txBody>
      <dsp:txXfrm>
        <a:off x="5977038" y="362544"/>
        <a:ext cx="697177" cy="697177"/>
      </dsp:txXfrm>
    </dsp:sp>
    <dsp:sp modelId="{1E522B7C-C73F-426C-BE2D-9499069C9D85}">
      <dsp:nvSpPr>
        <dsp:cNvPr id="0" name=""/>
        <dsp:cNvSpPr/>
      </dsp:nvSpPr>
      <dsp:spPr>
        <a:xfrm>
          <a:off x="5167495" y="3419879"/>
          <a:ext cx="2347516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9EECDF-FBE8-4133-8E42-E0CBCEDD988D}">
      <dsp:nvSpPr>
        <dsp:cNvPr id="0" name=""/>
        <dsp:cNvSpPr/>
      </dsp:nvSpPr>
      <dsp:spPr>
        <a:xfrm>
          <a:off x="7749764" y="133428"/>
          <a:ext cx="2347516" cy="3286523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022" tIns="330200" rIns="183022" bIns="33020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Wzrost roli odbiorcy ciepła – prawo żądania dostaw ciepła z OZE</a:t>
          </a:r>
          <a:endParaRPr lang="en-US" sz="2300" kern="1200" dirty="0"/>
        </a:p>
      </dsp:txBody>
      <dsp:txXfrm>
        <a:off x="7749764" y="1382307"/>
        <a:ext cx="2347516" cy="1971914"/>
      </dsp:txXfrm>
    </dsp:sp>
    <dsp:sp modelId="{DC9BAD62-9E38-490A-A9D5-14B1110C135A}">
      <dsp:nvSpPr>
        <dsp:cNvPr id="0" name=""/>
        <dsp:cNvSpPr/>
      </dsp:nvSpPr>
      <dsp:spPr>
        <a:xfrm>
          <a:off x="8424933" y="218154"/>
          <a:ext cx="985957" cy="98595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869" tIns="12700" rIns="7686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  <a:endParaRPr lang="en-US" sz="4800" kern="1200" dirty="0"/>
        </a:p>
      </dsp:txBody>
      <dsp:txXfrm>
        <a:off x="8569323" y="362544"/>
        <a:ext cx="697177" cy="697177"/>
      </dsp:txXfrm>
    </dsp:sp>
    <dsp:sp modelId="{556F0C3D-9F51-4668-B345-9F0CEBB73B92}">
      <dsp:nvSpPr>
        <dsp:cNvPr id="0" name=""/>
        <dsp:cNvSpPr/>
      </dsp:nvSpPr>
      <dsp:spPr>
        <a:xfrm>
          <a:off x="7749764" y="3419879"/>
          <a:ext cx="2347516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8B9025-B678-4D21-AD21-26B5A3A516A8}">
      <dsp:nvSpPr>
        <dsp:cNvPr id="0" name=""/>
        <dsp:cNvSpPr/>
      </dsp:nvSpPr>
      <dsp:spPr>
        <a:xfrm>
          <a:off x="130938" y="1393"/>
          <a:ext cx="4224635" cy="26826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1CDE25-1811-4155-8E6F-845C54A74D25}">
      <dsp:nvSpPr>
        <dsp:cNvPr id="0" name=""/>
        <dsp:cNvSpPr/>
      </dsp:nvSpPr>
      <dsp:spPr>
        <a:xfrm>
          <a:off x="600342" y="447327"/>
          <a:ext cx="4224635" cy="26826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/>
            <a:t>Redukcja emisji CO2 na bazie stałego przydziału darmowych uprawnień do emisji w latach 2021-2030 na poziomie 30% zapotrzebowania według benchmarku gazowego</a:t>
          </a:r>
          <a:endParaRPr lang="en-US" sz="2400" kern="1200"/>
        </a:p>
      </dsp:txBody>
      <dsp:txXfrm>
        <a:off x="678914" y="525899"/>
        <a:ext cx="4067491" cy="2525499"/>
      </dsp:txXfrm>
    </dsp:sp>
    <dsp:sp modelId="{1B3B993F-AE62-4544-8841-0DF406422442}">
      <dsp:nvSpPr>
        <dsp:cNvPr id="0" name=""/>
        <dsp:cNvSpPr/>
      </dsp:nvSpPr>
      <dsp:spPr>
        <a:xfrm>
          <a:off x="5294381" y="1393"/>
          <a:ext cx="4224635" cy="26826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F16A94-1267-4258-A2F2-CCD6DDB2B6FD}">
      <dsp:nvSpPr>
        <dsp:cNvPr id="0" name=""/>
        <dsp:cNvSpPr/>
      </dsp:nvSpPr>
      <dsp:spPr>
        <a:xfrm>
          <a:off x="5763785" y="447327"/>
          <a:ext cx="4224635" cy="26826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/>
            <a:t>Wysokie wymagania ochrony powietrza – BAT, MCP</a:t>
          </a:r>
          <a:endParaRPr lang="en-US" sz="2400" kern="1200"/>
        </a:p>
      </dsp:txBody>
      <dsp:txXfrm>
        <a:off x="5842357" y="525899"/>
        <a:ext cx="4067491" cy="2525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FD13D-BDEF-421A-9417-B23F8BC49FB2}" type="datetimeFigureOut">
              <a:rPr lang="pl-PL" smtClean="0"/>
              <a:t>15.10.2018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040BA-69F8-487E-B605-72A6990463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3278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D5F706-F8FC-41DC-AA73-C908306540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F1CB1BE-13EA-4919-829E-757BE6776B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A529298-FE90-4009-9FB0-17A936490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9192-8BEA-4526-AC7B-90F5335DC732}" type="datetimeFigureOut">
              <a:rPr lang="pl-PL" smtClean="0"/>
              <a:t>15.10.2018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E828552-EACD-4C7D-A073-F720B289F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CA56E1F-52C4-4F03-8B22-01418070D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17F-F38D-4F99-84CA-7F47DCFBD9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542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551059-3D82-4054-A218-1A68B98BD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73B52EB-3C76-41E4-9C6C-1C59A23478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06709A6-085C-4C68-8089-549840A61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9192-8BEA-4526-AC7B-90F5335DC732}" type="datetimeFigureOut">
              <a:rPr lang="pl-PL" smtClean="0"/>
              <a:t>15.10.2018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D029C34-F203-4055-832C-DFF27E4D7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4E85E2B-DAD8-4934-A8D8-7D0174150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17F-F38D-4F99-84CA-7F47DCFBD9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8516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0512384-A91F-4B0F-A1DA-7096C72901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553CC82-91D3-42AB-8DFE-ECF6CFFDB2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83A7322-1D2D-4411-9570-461B00B76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9192-8BEA-4526-AC7B-90F5335DC732}" type="datetimeFigureOut">
              <a:rPr lang="pl-PL" smtClean="0"/>
              <a:t>15.10.2018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A7624FA-01D7-4F77-9277-AE8853C90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708E384-889C-408A-BDAF-F0D93C2DF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17F-F38D-4F99-84CA-7F47DCFBD9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593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17EAFB-D260-41DD-8D57-49FFCC99E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3BF6500-7FC7-4036-9011-10AFF52F4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14A01CC-CAA8-43C3-8A0A-DAE393B8B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9192-8BEA-4526-AC7B-90F5335DC732}" type="datetimeFigureOut">
              <a:rPr lang="pl-PL" smtClean="0"/>
              <a:t>15.10.2018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4BB0319-B761-44D6-8C7B-30A01695C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0246AF6-15C1-48D7-9E83-25C20DB88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17F-F38D-4F99-84CA-7F47DCFBD9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6265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E681E7-3A2C-4CC7-BF7B-A6E47110D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7219258-4395-42B8-8574-B7F3E27B0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F255C75-0015-4705-8FC2-066640E72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9192-8BEA-4526-AC7B-90F5335DC732}" type="datetimeFigureOut">
              <a:rPr lang="pl-PL" smtClean="0"/>
              <a:t>15.10.2018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CEDBE7A-28F3-4FDA-A1A2-1B191E763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064D199-33B3-4F9B-948D-AE6308CE0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17F-F38D-4F99-84CA-7F47DCFBD9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0238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508E33-23BC-420E-863A-257327EF1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D58372C-B52E-4589-BB4A-1676C1283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D1CD21E-A363-42A8-BF39-3D981599D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3077AE7-0B7D-4370-92A4-D84A4340C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9192-8BEA-4526-AC7B-90F5335DC732}" type="datetimeFigureOut">
              <a:rPr lang="pl-PL" smtClean="0"/>
              <a:t>15.10.2018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216C9EE-3A09-4421-8922-1C7CDCB7F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A54FD37-5434-48D6-9633-506B823E7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17F-F38D-4F99-84CA-7F47DCFBD9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6811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728DBC-9243-4A62-AF6E-09A8D5A6E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E4E8B06-71F2-4FED-BB8C-88A45C9A5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9E2D571-76E0-4E3C-B337-40EE9E8AB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28429BE-7C1F-4757-B0C4-DBC919D5D0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FEF1FDC-A58E-4855-A197-4809965947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0CB32915-0590-45C2-A823-9B45C2EF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9192-8BEA-4526-AC7B-90F5335DC732}" type="datetimeFigureOut">
              <a:rPr lang="pl-PL" smtClean="0"/>
              <a:t>15.10.2018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9602BD1-1EE1-4F11-919C-ADD6FA635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639ABF87-A7F2-4F77-9DF5-7518C8ECE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17F-F38D-4F99-84CA-7F47DCFBD9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631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C213D8-54B8-42E4-85D0-9BE8A7CD4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0A31075-29EC-4849-A35E-B4E25FC9A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9192-8BEA-4526-AC7B-90F5335DC732}" type="datetimeFigureOut">
              <a:rPr lang="pl-PL" smtClean="0"/>
              <a:t>15.10.2018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8233E6A-0099-47A8-9E5B-DF7312680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4893DEB-4410-4A3D-A284-1A1A25DF4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17F-F38D-4F99-84CA-7F47DCFBD9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1888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1389F40F-6189-4F9E-B9DD-5532DA2EB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9192-8BEA-4526-AC7B-90F5335DC732}" type="datetimeFigureOut">
              <a:rPr lang="pl-PL" smtClean="0"/>
              <a:t>15.10.2018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F9BB279-1C7C-43B8-B906-474E7225A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FC72B91-A8C4-4C44-BF17-5568C76A2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17F-F38D-4F99-84CA-7F47DCFBD9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3750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377051-8007-4526-91E2-6BD5131EC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7D3E4B-9545-4C0F-BFA6-83B34D7C0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4300692-33BE-4EB2-9538-D738816A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B9DA0D1-6A22-40CF-8CB8-A157CC7F7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9192-8BEA-4526-AC7B-90F5335DC732}" type="datetimeFigureOut">
              <a:rPr lang="pl-PL" smtClean="0"/>
              <a:t>15.10.2018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4B35F7E-BC05-4972-A919-2C43551B1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702071E-12F2-4B76-B3A5-F1417A49E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17F-F38D-4F99-84CA-7F47DCFBD9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2905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BD6097-B030-49AC-9040-4EB642F30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434AFF1-42A3-4D20-874B-AE5FC175A3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B7B0935-450D-460A-A15F-A642A00978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0679BA7-74EA-4E3A-9BCF-B640DD8E5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9192-8BEA-4526-AC7B-90F5335DC732}" type="datetimeFigureOut">
              <a:rPr lang="pl-PL" smtClean="0"/>
              <a:t>15.10.2018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E107191-1440-4827-83C1-C975E3649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D59AF3A-B004-4BC9-BCD8-F74961194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17F-F38D-4F99-84CA-7F47DCFBD9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0402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50B6F9B5-1975-4936-8AD5-AD1A649BE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61EC1CC-25D3-4C90-9B7C-C03D8884C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EF57056-29ED-4048-820A-D86D8F749B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F9192-8BEA-4526-AC7B-90F5335DC732}" type="datetimeFigureOut">
              <a:rPr lang="pl-PL" smtClean="0"/>
              <a:t>15.10.2018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1BA60EA-989C-48AA-B91D-5F009EB91D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97F4506-5509-4750-A9F9-58E2A59FB9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1D17F-F38D-4F99-84CA-7F47DCFBD9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894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5168E7B-6D42-4B3A-B7A1-17D4C49EC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A030C2-9F23-4593-9F99-7B73C232A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CD232B1-5E1C-445C-8C3C-918495DF51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6432" y="1741337"/>
            <a:ext cx="6739136" cy="2387918"/>
          </a:xfrm>
        </p:spPr>
        <p:txBody>
          <a:bodyPr anchor="b">
            <a:normAutofit/>
          </a:bodyPr>
          <a:lstStyle/>
          <a:p>
            <a:r>
              <a:rPr lang="pl-PL" sz="6600">
                <a:solidFill>
                  <a:srgbClr val="FFFFFF"/>
                </a:solidFill>
              </a:rPr>
              <a:t>Energetyka cieplna - </a:t>
            </a:r>
            <a:r>
              <a:rPr lang="pl-PL" sz="6600" dirty="0">
                <a:solidFill>
                  <a:srgbClr val="FFFFFF"/>
                </a:solidFill>
              </a:rPr>
              <a:t>oferta dla Pakietu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9C1374E-5BFF-44DC-AA8A-CE41E0BBC4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9559" y="4200522"/>
            <a:ext cx="6740685" cy="884662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Bogusław Regulski</a:t>
            </a:r>
          </a:p>
          <a:p>
            <a:r>
              <a:rPr lang="pl-PL" sz="1600" dirty="0">
                <a:solidFill>
                  <a:srgbClr val="FFFFFF"/>
                </a:solidFill>
              </a:rPr>
              <a:t>Wiceprezes Zarządu</a:t>
            </a:r>
          </a:p>
          <a:p>
            <a:endParaRPr lang="pl-PL" dirty="0">
              <a:solidFill>
                <a:srgbClr val="FFFFFF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0A3147E-B7E2-4A7A-BDAA-FED582FA9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281" y="5373216"/>
            <a:ext cx="2743438" cy="804742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F9A7260C-88CE-4E05-BE01-1E84CEEF2AC6}"/>
              </a:ext>
            </a:extLst>
          </p:cNvPr>
          <p:cNvSpPr/>
          <p:nvPr/>
        </p:nvSpPr>
        <p:spPr>
          <a:xfrm>
            <a:off x="551384" y="6021288"/>
            <a:ext cx="288032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/>
              <a:t>Warszawa, 18 października 2018</a:t>
            </a:r>
          </a:p>
        </p:txBody>
      </p:sp>
    </p:spTree>
    <p:extLst>
      <p:ext uri="{BB962C8B-B14F-4D97-AF65-F5344CB8AC3E}">
        <p14:creationId xmlns:p14="http://schemas.microsoft.com/office/powerpoint/2010/main" val="967421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 idx="4294967295"/>
          </p:nvPr>
        </p:nvSpPr>
        <p:spPr>
          <a:xfrm>
            <a:off x="416363" y="1340768"/>
            <a:ext cx="4249882" cy="4536504"/>
          </a:xfrm>
        </p:spPr>
        <p:txBody>
          <a:bodyPr>
            <a:normAutofit/>
          </a:bodyPr>
          <a:lstStyle/>
          <a:p>
            <a:br>
              <a:rPr lang="pl-PL" sz="2400" dirty="0"/>
            </a:br>
            <a:r>
              <a:rPr lang="pl-PL" sz="3600" dirty="0"/>
              <a:t>Efektywne systemy ciepłownicze w Polsce – </a:t>
            </a:r>
            <a:r>
              <a:rPr lang="pl-PL" sz="3600" b="1" dirty="0"/>
              <a:t>stan na dzisiaj </a:t>
            </a:r>
            <a:r>
              <a:rPr lang="pl-PL" sz="3600" dirty="0"/>
              <a:t>-</a:t>
            </a:r>
            <a:br>
              <a:rPr lang="pl-PL" sz="3600" dirty="0"/>
            </a:br>
            <a:r>
              <a:rPr lang="pl-PL" sz="3600" dirty="0"/>
              <a:t>83% nie spełnia tego kryterium</a:t>
            </a:r>
            <a:br>
              <a:rPr lang="pl-PL" sz="3600" dirty="0"/>
            </a:br>
            <a:br>
              <a:rPr lang="pl-PL" sz="3600" dirty="0"/>
            </a:br>
            <a:r>
              <a:rPr lang="pl-PL" sz="3600" dirty="0"/>
              <a:t>Kierunek: </a:t>
            </a:r>
            <a:r>
              <a:rPr lang="pl-PL" sz="3600" b="1" dirty="0"/>
              <a:t>osiągnięcie 100%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219" y="225810"/>
            <a:ext cx="6490852" cy="612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12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4">
            <a:extLst>
              <a:ext uri="{FF2B5EF4-FFF2-40B4-BE49-F238E27FC236}">
                <a16:creationId xmlns:a16="http://schemas.microsoft.com/office/drawing/2014/main" id="{45A2692B-9F2C-4695-9CBF-FD801301E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51" y="1651000"/>
            <a:ext cx="10678557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D5DA34A3-F61B-41BB-B012-FDC2C47CB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2281"/>
          </a:xfrm>
        </p:spPr>
        <p:txBody>
          <a:bodyPr>
            <a:normAutofit fontScale="90000"/>
          </a:bodyPr>
          <a:lstStyle/>
          <a:p>
            <a:r>
              <a:rPr lang="pl-PL" dirty="0"/>
              <a:t>Model transformacji ciepłownictwa systemowego – to wszystko przed nami</a:t>
            </a:r>
          </a:p>
        </p:txBody>
      </p:sp>
    </p:spTree>
    <p:extLst>
      <p:ext uri="{BB962C8B-B14F-4D97-AF65-F5344CB8AC3E}">
        <p14:creationId xmlns:p14="http://schemas.microsoft.com/office/powerpoint/2010/main" val="3063714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9E2430-5749-44E5-A06D-BD30E5EE2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Dziękuję za uwagę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D66FC84-5730-42F5-9E56-EFF25DB49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351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6233" y="304802"/>
            <a:ext cx="10668000" cy="971106"/>
          </a:xfrm>
        </p:spPr>
        <p:txBody>
          <a:bodyPr/>
          <a:lstStyle/>
          <a:p>
            <a:r>
              <a:rPr lang="pl-PL" sz="3600" b="1" dirty="0"/>
              <a:t>Ciepłownictwo w Europie generalnie  </a:t>
            </a:r>
            <a:r>
              <a:rPr lang="pl-PL" sz="2400" dirty="0"/>
              <a:t>*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66232" y="1556792"/>
            <a:ext cx="10589339" cy="4463009"/>
          </a:xfrm>
        </p:spPr>
        <p:txBody>
          <a:bodyPr>
            <a:normAutofit/>
          </a:bodyPr>
          <a:lstStyle/>
          <a:p>
            <a:r>
              <a:rPr lang="pl-PL" sz="2000" dirty="0">
                <a:latin typeface="Century Gothic" panose="020B0502020202020204" pitchFamily="34" charset="0"/>
              </a:rPr>
              <a:t>Sektor ogrzewania i chłodzenia jest największym sektorem obszaru energetycznego UE. Jego udział w zużyciu energii końcowej  wynosi około  50% . </a:t>
            </a:r>
          </a:p>
          <a:p>
            <a:r>
              <a:rPr lang="pl-PL" sz="2000" dirty="0">
                <a:latin typeface="Century Gothic" panose="020B0502020202020204" pitchFamily="34" charset="0"/>
              </a:rPr>
              <a:t>Około 75% energii zużywanej przez ten sektor energetyczny wciąż pochodzi z paliw kopalnych (prawie połowa z gazu). </a:t>
            </a:r>
          </a:p>
          <a:p>
            <a:r>
              <a:rPr lang="pl-PL" sz="2400" b="1" dirty="0">
                <a:latin typeface="Century Gothic" panose="020B0502020202020204" pitchFamily="34" charset="0"/>
              </a:rPr>
              <a:t>Sektor ogrzewania i chłodzenia (szczególnie systemy ciepłownicze) oraz system elektroenergetyczny mogą być dla siebie wsparciem w działaniach na rzecz poprawy efektywności energetycznej i zmniejszenia emisji CO</a:t>
            </a:r>
            <a:r>
              <a:rPr lang="pl-PL" sz="2400" b="1" baseline="-25000" dirty="0">
                <a:latin typeface="Century Gothic" panose="020B0502020202020204" pitchFamily="34" charset="0"/>
              </a:rPr>
              <a:t>2</a:t>
            </a:r>
            <a:r>
              <a:rPr lang="pl-PL" sz="20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766233" y="6209512"/>
            <a:ext cx="105893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* </a:t>
            </a:r>
            <a:r>
              <a:rPr lang="pl-PL" sz="1200" dirty="0"/>
              <a:t>COM(2016) 51 KOMUNIKAT KOMISJI DO PARLAMENTU EUROPEJSKIEGO, RADY, EUROPEJSKIEGO KOMITETU EKONOMICZNO-SPOŁECZNEGO I KOMITETU REGIONÓW  Strategia UE w sprawie ogrzewania i chłodzenia </a:t>
            </a:r>
          </a:p>
        </p:txBody>
      </p:sp>
    </p:spTree>
    <p:extLst>
      <p:ext uri="{BB962C8B-B14F-4D97-AF65-F5344CB8AC3E}">
        <p14:creationId xmlns:p14="http://schemas.microsoft.com/office/powerpoint/2010/main" val="1723544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AD61AEE0-D14A-46D1-97C0-05BDB849C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074" y="667952"/>
            <a:ext cx="9833548" cy="166621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dirty="0">
                <a:solidFill>
                  <a:srgbClr val="FFFFFF"/>
                </a:solidFill>
              </a:rPr>
              <a:t>Pakiet Zimowy pod hasłem: Czysta energia dla Europejczyków</a:t>
            </a:r>
            <a:br>
              <a:rPr lang="pl-PL" sz="4000" dirty="0">
                <a:solidFill>
                  <a:srgbClr val="FFFFFF"/>
                </a:solidFill>
              </a:rPr>
            </a:br>
            <a:r>
              <a:rPr lang="pl-PL" sz="4000" dirty="0">
                <a:solidFill>
                  <a:srgbClr val="FFFFFF"/>
                </a:solidFill>
              </a:rPr>
              <a:t>Obszary regulacyjne dotyczące ciepłownictwa </a:t>
            </a:r>
          </a:p>
        </p:txBody>
      </p:sp>
      <p:graphicFrame>
        <p:nvGraphicFramePr>
          <p:cNvPr id="6" name="Symbol zastępczy zawartości 3">
            <a:extLst>
              <a:ext uri="{FF2B5EF4-FFF2-40B4-BE49-F238E27FC236}">
                <a16:creationId xmlns:a16="http://schemas.microsoft.com/office/drawing/2014/main" id="{8147C3D6-B342-4337-BE39-114739FA65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3322139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36145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AD61AEE0-D14A-46D1-97C0-05BDB849C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solidFill>
                  <a:srgbClr val="FFFFFF"/>
                </a:solidFill>
              </a:rPr>
              <a:t>Najważniejszy cel dla ciepłownictwa – znacząca poprawa jakości ciepła w oparciu o OZE</a:t>
            </a:r>
          </a:p>
        </p:txBody>
      </p:sp>
      <p:graphicFrame>
        <p:nvGraphicFramePr>
          <p:cNvPr id="6" name="Symbol zastępczy zawartości 3">
            <a:extLst>
              <a:ext uri="{FF2B5EF4-FFF2-40B4-BE49-F238E27FC236}">
                <a16:creationId xmlns:a16="http://schemas.microsoft.com/office/drawing/2014/main" id="{8147C3D6-B342-4337-BE39-114739FA65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0488976"/>
              </p:ext>
            </p:extLst>
          </p:nvPr>
        </p:nvGraphicFramePr>
        <p:xfrm>
          <a:off x="1055440" y="2899956"/>
          <a:ext cx="10100240" cy="3553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83369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AD61AEE0-D14A-46D1-97C0-05BDB849C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4375801" cy="2760098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Druga noga ciepłownictwa - jakość rynku ciepła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2F82ABF-A5F9-472B-8E82-5BC4C6AEB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pl-PL" sz="2400" dirty="0">
                <a:solidFill>
                  <a:srgbClr val="000000"/>
                </a:solidFill>
              </a:rPr>
              <a:t>Budynki prawie i zero energetyczne – minimalne wymagania energetyczne </a:t>
            </a:r>
            <a:r>
              <a:rPr lang="pl-PL" sz="2400" dirty="0" err="1">
                <a:solidFill>
                  <a:srgbClr val="000000"/>
                </a:solidFill>
              </a:rPr>
              <a:t>Ep</a:t>
            </a:r>
            <a:endParaRPr lang="pl-PL" sz="2400" dirty="0">
              <a:solidFill>
                <a:srgbClr val="000000"/>
              </a:solidFill>
            </a:endParaRPr>
          </a:p>
          <a:p>
            <a:r>
              <a:rPr lang="pl-PL" sz="2400" dirty="0">
                <a:solidFill>
                  <a:srgbClr val="000000"/>
                </a:solidFill>
              </a:rPr>
              <a:t>Dekarbonizacja budynków – jakakolwiek energia ale bez CO2</a:t>
            </a:r>
          </a:p>
          <a:p>
            <a:r>
              <a:rPr lang="pl-PL" sz="2400" dirty="0">
                <a:solidFill>
                  <a:srgbClr val="000000"/>
                </a:solidFill>
              </a:rPr>
              <a:t>Inteligentne budynki – liczniki, automatyka, monitoring</a:t>
            </a:r>
          </a:p>
          <a:p>
            <a:r>
              <a:rPr lang="pl-PL" sz="2400" dirty="0">
                <a:solidFill>
                  <a:srgbClr val="000000"/>
                </a:solidFill>
              </a:rPr>
              <a:t>Powszechne obowiązki informacyjne wobec konsumentów ciepła </a:t>
            </a:r>
          </a:p>
        </p:txBody>
      </p:sp>
    </p:spTree>
    <p:extLst>
      <p:ext uri="{BB962C8B-B14F-4D97-AF65-F5344CB8AC3E}">
        <p14:creationId xmlns:p14="http://schemas.microsoft.com/office/powerpoint/2010/main" val="1498392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AD61AEE0-D14A-46D1-97C0-05BDB849C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solidFill>
                  <a:srgbClr val="FFFFFF"/>
                </a:solidFill>
              </a:rPr>
              <a:t>Obok Pakietu - perspektywa UE  w obszarze  ochrony środowiska</a:t>
            </a:r>
          </a:p>
        </p:txBody>
      </p:sp>
      <p:graphicFrame>
        <p:nvGraphicFramePr>
          <p:cNvPr id="6" name="Symbol zastępczy zawartości 3">
            <a:extLst>
              <a:ext uri="{FF2B5EF4-FFF2-40B4-BE49-F238E27FC236}">
                <a16:creationId xmlns:a16="http://schemas.microsoft.com/office/drawing/2014/main" id="{E5C7CA14-1D1E-4B7C-847F-86F0C278C85F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90699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DE0818-DCEC-47DC-9AE9-155A1E886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b="1" dirty="0"/>
              <a:t>Wielkość rynku ciepła w Polsce – skala wyzwań</a:t>
            </a:r>
            <a:r>
              <a:rPr lang="pl-PL" sz="2400" i="1" dirty="0"/>
              <a:t>*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7C838687-0814-4E13-91DD-06F29A2E74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3510445"/>
              </p:ext>
            </p:extLst>
          </p:nvPr>
        </p:nvGraphicFramePr>
        <p:xfrm>
          <a:off x="1459685" y="2217420"/>
          <a:ext cx="8164377" cy="2255519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5899115">
                  <a:extLst>
                    <a:ext uri="{9D8B030D-6E8A-4147-A177-3AD203B41FA5}">
                      <a16:colId xmlns:a16="http://schemas.microsoft.com/office/drawing/2014/main" val="329625153"/>
                    </a:ext>
                  </a:extLst>
                </a:gridCol>
                <a:gridCol w="1132631">
                  <a:extLst>
                    <a:ext uri="{9D8B030D-6E8A-4147-A177-3AD203B41FA5}">
                      <a16:colId xmlns:a16="http://schemas.microsoft.com/office/drawing/2014/main" val="50809654"/>
                    </a:ext>
                  </a:extLst>
                </a:gridCol>
                <a:gridCol w="1132631">
                  <a:extLst>
                    <a:ext uri="{9D8B030D-6E8A-4147-A177-3AD203B41FA5}">
                      <a16:colId xmlns:a16="http://schemas.microsoft.com/office/drawing/2014/main" val="2816232939"/>
                    </a:ext>
                  </a:extLst>
                </a:gridCol>
              </a:tblGrid>
              <a:tr h="3222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Wyszczególnienie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PJ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TWh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132897"/>
                  </a:ext>
                </a:extLst>
              </a:tr>
              <a:tr h="3222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Gospodarstwa domowe nie przyłączone do sieci ciepłowniczej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4934513"/>
                  </a:ext>
                </a:extLst>
              </a:tr>
              <a:tr h="3222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Rolnictwo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754824"/>
                  </a:ext>
                </a:extLst>
              </a:tr>
              <a:tr h="3222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Sieci ciepłownicze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8197136"/>
                  </a:ext>
                </a:extLst>
              </a:tr>
              <a:tr h="3222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Przemysł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0913212"/>
                  </a:ext>
                </a:extLst>
              </a:tr>
              <a:tr h="3222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Usługi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2874614"/>
                  </a:ext>
                </a:extLst>
              </a:tr>
              <a:tr h="3222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Razem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973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270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2291815"/>
                  </a:ext>
                </a:extLst>
              </a:tr>
            </a:tbl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0F1FF5E9-07D4-4106-9FEE-A319091F3C58}"/>
              </a:ext>
            </a:extLst>
          </p:cNvPr>
          <p:cNvSpPr txBox="1"/>
          <p:nvPr/>
        </p:nvSpPr>
        <p:spPr>
          <a:xfrm>
            <a:off x="1017270" y="6158925"/>
            <a:ext cx="10416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* Analiza krajowego potencjału ciepłownictwa i chłodnictwa – Instytut Badań Stosowanych Politechniki Warszawskiej - 2017 </a:t>
            </a:r>
          </a:p>
        </p:txBody>
      </p:sp>
    </p:spTree>
    <p:extLst>
      <p:ext uri="{BB962C8B-B14F-4D97-AF65-F5344CB8AC3E}">
        <p14:creationId xmlns:p14="http://schemas.microsoft.com/office/powerpoint/2010/main" val="3440911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6233" y="304801"/>
            <a:ext cx="10852026" cy="1590825"/>
          </a:xfrm>
        </p:spPr>
        <p:txBody>
          <a:bodyPr>
            <a:noAutofit/>
          </a:bodyPr>
          <a:lstStyle/>
          <a:p>
            <a:r>
              <a:rPr lang="pl-PL" sz="3600" dirty="0"/>
              <a:t>Aspekt energetyczny i ekologiczny - struktura paliwowa produkcji ciepła systemowego w Polsce* - wyzwanie jakościowe!!</a:t>
            </a:r>
          </a:p>
        </p:txBody>
      </p:sp>
      <p:graphicFrame>
        <p:nvGraphicFramePr>
          <p:cNvPr id="3" name="Symbol zastępczy zawartośc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2737939"/>
              </p:ext>
            </p:extLst>
          </p:nvPr>
        </p:nvGraphicFramePr>
        <p:xfrm>
          <a:off x="900953" y="1895627"/>
          <a:ext cx="10717305" cy="4179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685800" y="6348847"/>
            <a:ext cx="9466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*</a:t>
            </a:r>
            <a:r>
              <a:rPr lang="en-US" sz="1100" dirty="0" err="1"/>
              <a:t>Źródło</a:t>
            </a:r>
            <a:r>
              <a:rPr lang="en-US" sz="1100" dirty="0"/>
              <a:t>: </a:t>
            </a:r>
            <a:r>
              <a:rPr lang="pl-PL" sz="1100" dirty="0"/>
              <a:t>Energetyka cieplna w liczbach </a:t>
            </a:r>
            <a:r>
              <a:rPr lang="en-US" sz="1100" dirty="0"/>
              <a:t>201</a:t>
            </a:r>
            <a:r>
              <a:rPr lang="pl-PL" sz="1100" dirty="0"/>
              <a:t>7 - URE</a:t>
            </a: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0339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>
          <a:xfrm>
            <a:off x="870857" y="404665"/>
            <a:ext cx="10508343" cy="1332438"/>
          </a:xfrm>
        </p:spPr>
        <p:txBody>
          <a:bodyPr>
            <a:noAutofit/>
          </a:bodyPr>
          <a:lstStyle/>
          <a:p>
            <a:r>
              <a:rPr lang="pl-PL" altLang="pl-PL" sz="3600" dirty="0"/>
              <a:t>Aspekt energetyczny - efektywność produkcji ciepła - pochodzenie ciepła dostarczonego do sieci ciepłowniczych w Polsce*</a:t>
            </a:r>
          </a:p>
        </p:txBody>
      </p:sp>
      <p:sp>
        <p:nvSpPr>
          <p:cNvPr id="12291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B204F3-62D2-4778-9620-0B2F43B863B9}" type="slidenum">
              <a:rPr lang="pl-PL" altLang="pl-PL" sz="11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pl-PL" altLang="pl-PL" sz="1100">
              <a:solidFill>
                <a:srgbClr val="898989"/>
              </a:solidFill>
            </a:endParaRPr>
          </a:p>
        </p:txBody>
      </p:sp>
      <p:graphicFrame>
        <p:nvGraphicFramePr>
          <p:cNvPr id="2" name="Symbol zastępczy zawartości 8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844825"/>
          <a:ext cx="8229600" cy="4281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2207568" y="6352143"/>
            <a:ext cx="71287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*</a:t>
            </a:r>
            <a:r>
              <a:rPr lang="en-US" sz="1100" dirty="0"/>
              <a:t> </a:t>
            </a:r>
            <a:r>
              <a:rPr lang="pl-PL" sz="1100" dirty="0"/>
              <a:t>Na podstawie URE 2017 w korelacji z danymi IGCP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5587391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Wisła 2017</Template>
  <TotalTime>4032</TotalTime>
  <Words>394</Words>
  <Application>Microsoft Office PowerPoint</Application>
  <PresentationFormat>Panoramiczny</PresentationFormat>
  <Paragraphs>64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Times New Roman</vt:lpstr>
      <vt:lpstr>Motyw pakietu Office</vt:lpstr>
      <vt:lpstr>Energetyka cieplna - oferta dla Pakietu</vt:lpstr>
      <vt:lpstr>Ciepłownictwo w Europie generalnie  * </vt:lpstr>
      <vt:lpstr>Pakiet Zimowy pod hasłem: Czysta energia dla Europejczyków Obszary regulacyjne dotyczące ciepłownictwa </vt:lpstr>
      <vt:lpstr>Najważniejszy cel dla ciepłownictwa – znacząca poprawa jakości ciepła w oparciu o OZE</vt:lpstr>
      <vt:lpstr>Druga noga ciepłownictwa - jakość rynku ciepła</vt:lpstr>
      <vt:lpstr>Obok Pakietu - perspektywa UE  w obszarze  ochrony środowiska</vt:lpstr>
      <vt:lpstr>Wielkość rynku ciepła w Polsce – skala wyzwań*</vt:lpstr>
      <vt:lpstr>Aspekt energetyczny i ekologiczny - struktura paliwowa produkcji ciepła systemowego w Polsce* - wyzwanie jakościowe!!</vt:lpstr>
      <vt:lpstr>Aspekt energetyczny - efektywność produkcji ciepła - pochodzenie ciepła dostarczonego do sieci ciepłowniczych w Polsce*</vt:lpstr>
      <vt:lpstr> Efektywne systemy ciepłownicze w Polsce – stan na dzisiaj - 83% nie spełnia tego kryterium  Kierunek: osiągnięcie 100% </vt:lpstr>
      <vt:lpstr>Model transformacji ciepłownictwa systemowego – to wszystko przed nami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Jacek Szymczak</dc:creator>
  <cp:lastModifiedBy>Bogusław Regulski</cp:lastModifiedBy>
  <cp:revision>92</cp:revision>
  <dcterms:created xsi:type="dcterms:W3CDTF">2017-06-15T09:38:50Z</dcterms:created>
  <dcterms:modified xsi:type="dcterms:W3CDTF">2018-10-15T07:49:51Z</dcterms:modified>
</cp:coreProperties>
</file>