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64" r:id="rId5"/>
    <p:sldId id="293" r:id="rId6"/>
    <p:sldId id="295" r:id="rId7"/>
    <p:sldId id="274" r:id="rId8"/>
    <p:sldId id="288" r:id="rId9"/>
    <p:sldId id="290" r:id="rId10"/>
    <p:sldId id="297" r:id="rId11"/>
    <p:sldId id="298" r:id="rId12"/>
    <p:sldId id="299" r:id="rId13"/>
    <p:sldId id="301" r:id="rId14"/>
    <p:sldId id="302" r:id="rId15"/>
    <p:sldId id="289" r:id="rId16"/>
  </p:sldIdLst>
  <p:sldSz cx="9144000" cy="6858000" type="screen4x3"/>
  <p:notesSz cx="9872663" cy="67976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 userDrawn="1">
          <p15:clr>
            <a:srgbClr val="A4A3A4"/>
          </p15:clr>
        </p15:guide>
        <p15:guide id="2" pos="311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FFD624"/>
    <a:srgbClr val="BDDEFF"/>
    <a:srgbClr val="009FBA"/>
    <a:srgbClr val="3166CF"/>
    <a:srgbClr val="2D5EC1"/>
    <a:srgbClr val="3E6FD2"/>
    <a:srgbClr val="99CC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78" autoAdjust="0"/>
    <p:restoredTop sz="94660"/>
  </p:normalViewPr>
  <p:slideViewPr>
    <p:cSldViewPr>
      <p:cViewPr varScale="1">
        <p:scale>
          <a:sx n="72" d="100"/>
          <a:sy n="72" d="100"/>
        </p:scale>
        <p:origin x="8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1652" y="56"/>
      </p:cViewPr>
      <p:guideLst>
        <p:guide orient="horz" pos="2142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4279230" cy="34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DE" dirty="0" smtClean="0"/>
              <a:t>A2M </a:t>
            </a:r>
            <a:r>
              <a:rPr lang="de-DE" dirty="0" err="1" smtClean="0"/>
              <a:t>launch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endParaRPr lang="en-GB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1130" y="2"/>
            <a:ext cx="4279230" cy="34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DE" dirty="0" smtClean="0"/>
              <a:t>13/10/2020</a:t>
            </a:r>
            <a:endParaRPr lang="en-GB" dirty="0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1130" y="6456324"/>
            <a:ext cx="4279230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4279230" cy="34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1130" y="2"/>
            <a:ext cx="4279230" cy="34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8500" y="509588"/>
            <a:ext cx="3397250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6807" y="3228705"/>
            <a:ext cx="7899053" cy="305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6324"/>
            <a:ext cx="4279230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1130" y="6456324"/>
            <a:ext cx="4279230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800" dirty="0" err="1" smtClean="0"/>
              <a:t>Good</a:t>
            </a:r>
            <a:r>
              <a:rPr lang="de-DE" sz="1800" dirty="0" smtClean="0"/>
              <a:t> </a:t>
            </a:r>
            <a:r>
              <a:rPr lang="de-DE" sz="1800" dirty="0" err="1" smtClean="0"/>
              <a:t>morning</a:t>
            </a:r>
            <a:r>
              <a:rPr lang="de-DE" sz="1800" dirty="0" smtClean="0"/>
              <a:t> </a:t>
            </a:r>
            <a:r>
              <a:rPr lang="de-DE" sz="1800" dirty="0" err="1" smtClean="0"/>
              <a:t>everyone</a:t>
            </a:r>
            <a:r>
              <a:rPr lang="de-DE" sz="1800" dirty="0" smtClean="0"/>
              <a:t>,</a:t>
            </a:r>
          </a:p>
          <a:p>
            <a:endParaRPr lang="de-DE" sz="1800" dirty="0"/>
          </a:p>
          <a:p>
            <a:r>
              <a:rPr lang="de-DE" sz="1800" dirty="0" err="1" smtClean="0"/>
              <a:t>Let</a:t>
            </a:r>
            <a:r>
              <a:rPr lang="de-DE" sz="1800" dirty="0" smtClean="0"/>
              <a:t> </a:t>
            </a:r>
            <a:r>
              <a:rPr lang="de-DE" sz="1800" dirty="0" err="1" smtClean="0"/>
              <a:t>me</a:t>
            </a:r>
            <a:r>
              <a:rPr lang="de-DE" sz="1800" dirty="0" smtClean="0"/>
              <a:t> </a:t>
            </a:r>
            <a:r>
              <a:rPr lang="de-DE" sz="1800" dirty="0" err="1" smtClean="0"/>
              <a:t>start</a:t>
            </a:r>
            <a:r>
              <a:rPr lang="de-DE" sz="1800" dirty="0" smtClean="0"/>
              <a:t> </a:t>
            </a:r>
            <a:r>
              <a:rPr lang="de-DE" sz="1800" dirty="0" err="1" smtClean="0"/>
              <a:t>this</a:t>
            </a:r>
            <a:r>
              <a:rPr lang="de-DE" sz="1800" dirty="0" smtClean="0"/>
              <a:t> </a:t>
            </a:r>
            <a:r>
              <a:rPr lang="de-DE" sz="1800" dirty="0" err="1" smtClean="0"/>
              <a:t>practical</a:t>
            </a:r>
            <a:r>
              <a:rPr lang="de-DE" sz="1800" dirty="0" smtClean="0"/>
              <a:t> </a:t>
            </a:r>
            <a:r>
              <a:rPr lang="de-DE" sz="1800" dirty="0" err="1" smtClean="0"/>
              <a:t>part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conference</a:t>
            </a:r>
            <a:r>
              <a:rPr lang="de-DE" sz="1800" dirty="0" smtClean="0"/>
              <a:t> </a:t>
            </a:r>
            <a:r>
              <a:rPr lang="de-DE" sz="1800" dirty="0" err="1" smtClean="0"/>
              <a:t>by</a:t>
            </a:r>
            <a:r>
              <a:rPr lang="de-DE" sz="1800" dirty="0" smtClean="0"/>
              <a:t> </a:t>
            </a:r>
          </a:p>
          <a:p>
            <a:r>
              <a:rPr lang="de-DE" sz="1800" dirty="0" err="1" smtClean="0"/>
              <a:t>Presenting</a:t>
            </a:r>
            <a:r>
              <a:rPr lang="de-DE" sz="1800" dirty="0" smtClean="0"/>
              <a:t> a </a:t>
            </a:r>
            <a:r>
              <a:rPr lang="de-DE" sz="1800" dirty="0" err="1" smtClean="0"/>
              <a:t>few</a:t>
            </a:r>
            <a:r>
              <a:rPr lang="de-DE" sz="1800" dirty="0" smtClean="0"/>
              <a:t> </a:t>
            </a:r>
            <a:r>
              <a:rPr lang="de-DE" sz="1800" dirty="0" err="1" smtClean="0"/>
              <a:t>points</a:t>
            </a:r>
            <a:r>
              <a:rPr lang="de-DE" sz="1800" dirty="0" smtClean="0"/>
              <a:t> on </a:t>
            </a:r>
            <a:r>
              <a:rPr lang="de-DE" sz="1800" dirty="0" err="1" smtClean="0"/>
              <a:t>where</a:t>
            </a:r>
            <a:r>
              <a:rPr lang="de-DE" sz="1800" dirty="0" smtClean="0"/>
              <a:t> </a:t>
            </a:r>
            <a:r>
              <a:rPr lang="de-DE" sz="1800" dirty="0" err="1" smtClean="0"/>
              <a:t>we</a:t>
            </a:r>
            <a:r>
              <a:rPr lang="de-DE" sz="1800" dirty="0" smtClean="0"/>
              <a:t> </a:t>
            </a:r>
            <a:r>
              <a:rPr lang="de-DE" sz="1800" dirty="0" err="1" smtClean="0"/>
              <a:t>see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added</a:t>
            </a:r>
            <a:r>
              <a:rPr lang="de-DE" sz="1800" dirty="0" smtClean="0"/>
              <a:t> </a:t>
            </a:r>
            <a:r>
              <a:rPr lang="de-DE" sz="1800" dirty="0" err="1" smtClean="0"/>
              <a:t>value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this</a:t>
            </a:r>
            <a:r>
              <a:rPr lang="de-DE" sz="1800" dirty="0" smtClean="0"/>
              <a:t> </a:t>
            </a:r>
            <a:r>
              <a:rPr lang="de-DE" sz="1800" dirty="0" err="1" smtClean="0"/>
              <a:t>portal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then</a:t>
            </a:r>
            <a:r>
              <a:rPr lang="de-DE" sz="1800" dirty="0" smtClean="0"/>
              <a:t> I will </a:t>
            </a:r>
            <a:r>
              <a:rPr lang="de-DE" sz="1800" dirty="0" err="1" smtClean="0"/>
              <a:t>give</a:t>
            </a:r>
            <a:r>
              <a:rPr lang="de-DE" sz="1800" dirty="0" smtClean="0"/>
              <a:t> an </a:t>
            </a:r>
            <a:r>
              <a:rPr lang="de-DE" sz="1800" dirty="0" err="1" smtClean="0"/>
              <a:t>overview</a:t>
            </a:r>
            <a:r>
              <a:rPr lang="de-DE" sz="1800" dirty="0" smtClean="0"/>
              <a:t> on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data</a:t>
            </a:r>
            <a:r>
              <a:rPr lang="de-DE" sz="1800" dirty="0" smtClean="0"/>
              <a:t> </a:t>
            </a:r>
            <a:r>
              <a:rPr lang="de-DE" sz="1800" dirty="0" err="1" smtClean="0"/>
              <a:t>available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you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other</a:t>
            </a:r>
            <a:r>
              <a:rPr lang="de-DE" sz="1800" dirty="0" smtClean="0"/>
              <a:t> </a:t>
            </a:r>
            <a:r>
              <a:rPr lang="de-DE" sz="1800" dirty="0" err="1" smtClean="0"/>
              <a:t>content</a:t>
            </a:r>
            <a:r>
              <a:rPr lang="de-DE" sz="1800" dirty="0" smtClean="0"/>
              <a:t> </a:t>
            </a:r>
            <a:r>
              <a:rPr lang="de-DE" sz="1800" dirty="0" err="1" smtClean="0"/>
              <a:t>elements</a:t>
            </a:r>
            <a:r>
              <a:rPr lang="de-DE" sz="1800" dirty="0" smtClean="0"/>
              <a:t>. </a:t>
            </a:r>
          </a:p>
          <a:p>
            <a:endParaRPr lang="de-DE" sz="1600" dirty="0"/>
          </a:p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686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600" dirty="0" err="1" smtClean="0"/>
              <a:t>Here</a:t>
            </a:r>
            <a:r>
              <a:rPr lang="de-DE" sz="1600" dirty="0" smtClean="0"/>
              <a:t> on </a:t>
            </a:r>
            <a:r>
              <a:rPr lang="de-DE" sz="1600" dirty="0" err="1" smtClean="0"/>
              <a:t>display</a:t>
            </a:r>
            <a:r>
              <a:rPr lang="de-DE" sz="1600" dirty="0" smtClean="0"/>
              <a:t> </a:t>
            </a:r>
            <a:r>
              <a:rPr lang="de-DE" sz="1600" dirty="0" err="1" smtClean="0"/>
              <a:t>are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export</a:t>
            </a:r>
            <a:r>
              <a:rPr lang="de-DE" sz="1600" dirty="0" smtClean="0"/>
              <a:t> </a:t>
            </a:r>
            <a:r>
              <a:rPr lang="de-DE" sz="1600" dirty="0" err="1" smtClean="0"/>
              <a:t>markets</a:t>
            </a:r>
            <a:r>
              <a:rPr lang="de-DE" sz="1600" dirty="0" smtClean="0"/>
              <a:t> </a:t>
            </a:r>
            <a:r>
              <a:rPr lang="de-DE" sz="1600" dirty="0" err="1" smtClean="0"/>
              <a:t>we</a:t>
            </a:r>
            <a:r>
              <a:rPr lang="de-DE" sz="1600" dirty="0" smtClean="0"/>
              <a:t> </a:t>
            </a:r>
            <a:r>
              <a:rPr lang="de-DE" sz="1600" dirty="0" err="1" smtClean="0"/>
              <a:t>are</a:t>
            </a:r>
            <a:r>
              <a:rPr lang="de-DE" sz="1600" dirty="0" smtClean="0"/>
              <a:t> </a:t>
            </a:r>
            <a:r>
              <a:rPr lang="de-DE" sz="1600" dirty="0" err="1" smtClean="0"/>
              <a:t>covering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</a:t>
            </a:r>
            <a:r>
              <a:rPr lang="de-DE" sz="1600" dirty="0" err="1" smtClean="0"/>
              <a:t>our</a:t>
            </a:r>
            <a:r>
              <a:rPr lang="de-DE" sz="1600" dirty="0" smtClean="0"/>
              <a:t> </a:t>
            </a:r>
            <a:r>
              <a:rPr lang="de-DE" sz="1600" dirty="0" err="1" smtClean="0"/>
              <a:t>data</a:t>
            </a:r>
            <a:r>
              <a:rPr lang="de-DE" sz="1600" dirty="0" smtClean="0"/>
              <a:t> on </a:t>
            </a:r>
            <a:r>
              <a:rPr lang="de-DE" sz="1600" dirty="0" err="1" smtClean="0"/>
              <a:t>trade</a:t>
            </a:r>
            <a:r>
              <a:rPr lang="de-DE" sz="1600" dirty="0" smtClean="0"/>
              <a:t> </a:t>
            </a:r>
            <a:r>
              <a:rPr lang="de-DE" sz="1600" dirty="0" err="1" smtClean="0"/>
              <a:t>conditions</a:t>
            </a:r>
            <a:r>
              <a:rPr lang="de-DE" sz="1600" dirty="0" smtClean="0"/>
              <a:t>. </a:t>
            </a:r>
          </a:p>
          <a:p>
            <a:endParaRPr lang="de-DE" sz="1600" dirty="0"/>
          </a:p>
          <a:p>
            <a:r>
              <a:rPr lang="de-DE" sz="1600" dirty="0" err="1" smtClean="0"/>
              <a:t>With</a:t>
            </a:r>
            <a:r>
              <a:rPr lang="de-DE" sz="1600" dirty="0" smtClean="0"/>
              <a:t> </a:t>
            </a:r>
            <a:r>
              <a:rPr lang="de-DE" sz="1600" dirty="0" err="1" smtClean="0"/>
              <a:t>these</a:t>
            </a:r>
            <a:r>
              <a:rPr lang="de-DE" sz="1600" dirty="0" smtClean="0"/>
              <a:t> 120 countries </a:t>
            </a:r>
            <a:r>
              <a:rPr lang="de-DE" sz="1600" dirty="0" err="1" smtClean="0"/>
              <a:t>we</a:t>
            </a:r>
            <a:r>
              <a:rPr lang="de-DE" sz="1600" dirty="0" smtClean="0"/>
              <a:t> </a:t>
            </a:r>
            <a:r>
              <a:rPr lang="de-DE" sz="1600" dirty="0" err="1" smtClean="0"/>
              <a:t>cover</a:t>
            </a:r>
            <a:r>
              <a:rPr lang="de-DE" sz="1600" dirty="0" smtClean="0"/>
              <a:t> </a:t>
            </a:r>
            <a:r>
              <a:rPr lang="de-DE" sz="1600" dirty="0" err="1" smtClean="0"/>
              <a:t>ard</a:t>
            </a:r>
            <a:r>
              <a:rPr lang="de-DE" sz="1600" dirty="0" smtClean="0"/>
              <a:t> 90% </a:t>
            </a:r>
            <a:r>
              <a:rPr lang="de-DE" sz="1600" dirty="0" err="1" smtClean="0"/>
              <a:t>of</a:t>
            </a:r>
            <a:r>
              <a:rPr lang="de-DE" sz="1600" dirty="0" smtClean="0"/>
              <a:t> European </a:t>
            </a:r>
            <a:r>
              <a:rPr lang="de-DE" sz="1600" dirty="0" err="1" smtClean="0"/>
              <a:t>exports</a:t>
            </a:r>
            <a:r>
              <a:rPr lang="de-DE" sz="1600" dirty="0" smtClean="0"/>
              <a:t>.</a:t>
            </a:r>
          </a:p>
          <a:p>
            <a:endParaRPr lang="de-DE" sz="1600" dirty="0"/>
          </a:p>
          <a:p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these</a:t>
            </a:r>
            <a:r>
              <a:rPr lang="de-DE" sz="1600" dirty="0" smtClean="0"/>
              <a:t> 120 countries </a:t>
            </a:r>
            <a:r>
              <a:rPr lang="de-DE" sz="1600" dirty="0" err="1" smtClean="0"/>
              <a:t>we</a:t>
            </a:r>
            <a:r>
              <a:rPr lang="de-DE" sz="1600" dirty="0" smtClean="0"/>
              <a:t> </a:t>
            </a:r>
            <a:r>
              <a:rPr lang="de-DE" sz="1600" dirty="0" err="1" smtClean="0"/>
              <a:t>deliver</a:t>
            </a:r>
            <a:r>
              <a:rPr lang="de-DE" sz="1600" dirty="0" smtClean="0"/>
              <a:t> </a:t>
            </a:r>
            <a:r>
              <a:rPr lang="de-DE" sz="1600" dirty="0" err="1" smtClean="0"/>
              <a:t>product-specific</a:t>
            </a:r>
            <a:r>
              <a:rPr lang="de-DE" sz="1600" dirty="0" smtClean="0"/>
              <a:t> </a:t>
            </a:r>
            <a:r>
              <a:rPr lang="de-DE" sz="1600" dirty="0" err="1" smtClean="0"/>
              <a:t>information</a:t>
            </a:r>
            <a:r>
              <a:rPr lang="de-DE" sz="1600" dirty="0" smtClean="0"/>
              <a:t> such </a:t>
            </a:r>
            <a:r>
              <a:rPr lang="de-DE" sz="1600" dirty="0" err="1" smtClean="0"/>
              <a:t>as</a:t>
            </a:r>
            <a:r>
              <a:rPr lang="de-DE" sz="1600" dirty="0" smtClean="0"/>
              <a:t> </a:t>
            </a:r>
            <a:r>
              <a:rPr lang="de-DE" sz="1600" dirty="0" err="1" smtClean="0"/>
              <a:t>tariffs</a:t>
            </a:r>
            <a:r>
              <a:rPr lang="de-DE" sz="1600" dirty="0" smtClean="0"/>
              <a:t>, </a:t>
            </a:r>
          </a:p>
          <a:p>
            <a:r>
              <a:rPr lang="de-DE" sz="1600" dirty="0" err="1" smtClean="0"/>
              <a:t>Customs</a:t>
            </a:r>
            <a:r>
              <a:rPr lang="de-DE" sz="1600" dirty="0" smtClean="0"/>
              <a:t> </a:t>
            </a:r>
            <a:r>
              <a:rPr lang="de-DE" sz="1600" dirty="0" err="1" smtClean="0"/>
              <a:t>formalities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product</a:t>
            </a:r>
            <a:r>
              <a:rPr lang="de-DE" sz="1600" dirty="0" smtClean="0"/>
              <a:t> </a:t>
            </a:r>
            <a:r>
              <a:rPr lang="de-DE" sz="1600" dirty="0" err="1" smtClean="0"/>
              <a:t>rules</a:t>
            </a: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384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600" dirty="0" err="1" smtClean="0"/>
              <a:t>Here</a:t>
            </a:r>
            <a:r>
              <a:rPr lang="de-DE" sz="1600" dirty="0" smtClean="0"/>
              <a:t> on </a:t>
            </a:r>
            <a:r>
              <a:rPr lang="de-DE" sz="1600" dirty="0" err="1" smtClean="0"/>
              <a:t>display</a:t>
            </a:r>
            <a:r>
              <a:rPr lang="de-DE" sz="1600" dirty="0" smtClean="0"/>
              <a:t> </a:t>
            </a:r>
            <a:r>
              <a:rPr lang="de-DE" sz="1600" dirty="0" err="1" smtClean="0"/>
              <a:t>are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export</a:t>
            </a:r>
            <a:r>
              <a:rPr lang="de-DE" sz="1600" dirty="0" smtClean="0"/>
              <a:t> </a:t>
            </a:r>
            <a:r>
              <a:rPr lang="de-DE" sz="1600" dirty="0" err="1" smtClean="0"/>
              <a:t>markets</a:t>
            </a:r>
            <a:r>
              <a:rPr lang="de-DE" sz="1600" dirty="0" smtClean="0"/>
              <a:t> </a:t>
            </a:r>
            <a:r>
              <a:rPr lang="de-DE" sz="1600" dirty="0" err="1" smtClean="0"/>
              <a:t>we</a:t>
            </a:r>
            <a:r>
              <a:rPr lang="de-DE" sz="1600" dirty="0" smtClean="0"/>
              <a:t> </a:t>
            </a:r>
            <a:r>
              <a:rPr lang="de-DE" sz="1600" dirty="0" err="1" smtClean="0"/>
              <a:t>are</a:t>
            </a:r>
            <a:r>
              <a:rPr lang="de-DE" sz="1600" dirty="0" smtClean="0"/>
              <a:t> </a:t>
            </a:r>
            <a:r>
              <a:rPr lang="de-DE" sz="1600" dirty="0" err="1" smtClean="0"/>
              <a:t>covering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</a:t>
            </a:r>
            <a:r>
              <a:rPr lang="de-DE" sz="1600" dirty="0" err="1" smtClean="0"/>
              <a:t>our</a:t>
            </a:r>
            <a:r>
              <a:rPr lang="de-DE" sz="1600" dirty="0" smtClean="0"/>
              <a:t> </a:t>
            </a:r>
            <a:r>
              <a:rPr lang="de-DE" sz="1600" dirty="0" err="1" smtClean="0"/>
              <a:t>data</a:t>
            </a:r>
            <a:r>
              <a:rPr lang="de-DE" sz="1600" dirty="0" smtClean="0"/>
              <a:t> on </a:t>
            </a:r>
            <a:r>
              <a:rPr lang="de-DE" sz="1600" dirty="0" err="1" smtClean="0"/>
              <a:t>trade</a:t>
            </a:r>
            <a:r>
              <a:rPr lang="de-DE" sz="1600" dirty="0" smtClean="0"/>
              <a:t> </a:t>
            </a:r>
            <a:r>
              <a:rPr lang="de-DE" sz="1600" dirty="0" err="1" smtClean="0"/>
              <a:t>conditions</a:t>
            </a:r>
            <a:r>
              <a:rPr lang="de-DE" sz="1600" dirty="0" smtClean="0"/>
              <a:t>. </a:t>
            </a:r>
          </a:p>
          <a:p>
            <a:endParaRPr lang="de-DE" sz="1600" dirty="0"/>
          </a:p>
          <a:p>
            <a:r>
              <a:rPr lang="de-DE" sz="1600" dirty="0" err="1" smtClean="0"/>
              <a:t>With</a:t>
            </a:r>
            <a:r>
              <a:rPr lang="de-DE" sz="1600" dirty="0" smtClean="0"/>
              <a:t> </a:t>
            </a:r>
            <a:r>
              <a:rPr lang="de-DE" sz="1600" dirty="0" err="1" smtClean="0"/>
              <a:t>these</a:t>
            </a:r>
            <a:r>
              <a:rPr lang="de-DE" sz="1600" dirty="0" smtClean="0"/>
              <a:t> 120 countries </a:t>
            </a:r>
            <a:r>
              <a:rPr lang="de-DE" sz="1600" dirty="0" err="1" smtClean="0"/>
              <a:t>we</a:t>
            </a:r>
            <a:r>
              <a:rPr lang="de-DE" sz="1600" dirty="0" smtClean="0"/>
              <a:t> </a:t>
            </a:r>
            <a:r>
              <a:rPr lang="de-DE" sz="1600" dirty="0" err="1" smtClean="0"/>
              <a:t>cover</a:t>
            </a:r>
            <a:r>
              <a:rPr lang="de-DE" sz="1600" dirty="0" smtClean="0"/>
              <a:t> </a:t>
            </a:r>
            <a:r>
              <a:rPr lang="de-DE" sz="1600" dirty="0" err="1" smtClean="0"/>
              <a:t>ard</a:t>
            </a:r>
            <a:r>
              <a:rPr lang="de-DE" sz="1600" dirty="0" smtClean="0"/>
              <a:t> 90% </a:t>
            </a:r>
            <a:r>
              <a:rPr lang="de-DE" sz="1600" dirty="0" err="1" smtClean="0"/>
              <a:t>of</a:t>
            </a:r>
            <a:r>
              <a:rPr lang="de-DE" sz="1600" dirty="0" smtClean="0"/>
              <a:t> European </a:t>
            </a:r>
            <a:r>
              <a:rPr lang="de-DE" sz="1600" dirty="0" err="1" smtClean="0"/>
              <a:t>exports</a:t>
            </a:r>
            <a:r>
              <a:rPr lang="de-DE" sz="1600" dirty="0" smtClean="0"/>
              <a:t>.</a:t>
            </a:r>
          </a:p>
          <a:p>
            <a:endParaRPr lang="de-DE" sz="1600" dirty="0"/>
          </a:p>
          <a:p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these</a:t>
            </a:r>
            <a:r>
              <a:rPr lang="de-DE" sz="1600" dirty="0" smtClean="0"/>
              <a:t> 120 countries </a:t>
            </a:r>
            <a:r>
              <a:rPr lang="de-DE" sz="1600" dirty="0" err="1" smtClean="0"/>
              <a:t>we</a:t>
            </a:r>
            <a:r>
              <a:rPr lang="de-DE" sz="1600" dirty="0" smtClean="0"/>
              <a:t> </a:t>
            </a:r>
            <a:r>
              <a:rPr lang="de-DE" sz="1600" dirty="0" err="1" smtClean="0"/>
              <a:t>deliver</a:t>
            </a:r>
            <a:r>
              <a:rPr lang="de-DE" sz="1600" dirty="0" smtClean="0"/>
              <a:t> </a:t>
            </a:r>
            <a:r>
              <a:rPr lang="de-DE" sz="1600" dirty="0" err="1" smtClean="0"/>
              <a:t>product-specific</a:t>
            </a:r>
            <a:r>
              <a:rPr lang="de-DE" sz="1600" dirty="0" smtClean="0"/>
              <a:t> </a:t>
            </a:r>
            <a:r>
              <a:rPr lang="de-DE" sz="1600" dirty="0" err="1" smtClean="0"/>
              <a:t>information</a:t>
            </a:r>
            <a:r>
              <a:rPr lang="de-DE" sz="1600" dirty="0" smtClean="0"/>
              <a:t> such </a:t>
            </a:r>
            <a:r>
              <a:rPr lang="de-DE" sz="1600" dirty="0" err="1" smtClean="0"/>
              <a:t>as</a:t>
            </a:r>
            <a:r>
              <a:rPr lang="de-DE" sz="1600" dirty="0" smtClean="0"/>
              <a:t> </a:t>
            </a:r>
            <a:r>
              <a:rPr lang="de-DE" sz="1600" dirty="0" err="1" smtClean="0"/>
              <a:t>tariffs</a:t>
            </a:r>
            <a:r>
              <a:rPr lang="de-DE" sz="1600" dirty="0" smtClean="0"/>
              <a:t>, </a:t>
            </a:r>
          </a:p>
          <a:p>
            <a:r>
              <a:rPr lang="de-DE" sz="1600" dirty="0" err="1" smtClean="0"/>
              <a:t>Customs</a:t>
            </a:r>
            <a:r>
              <a:rPr lang="de-DE" sz="1600" dirty="0" smtClean="0"/>
              <a:t> </a:t>
            </a:r>
            <a:r>
              <a:rPr lang="de-DE" sz="1600" dirty="0" err="1" smtClean="0"/>
              <a:t>formalities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product</a:t>
            </a:r>
            <a:r>
              <a:rPr lang="de-DE" sz="1600" dirty="0" smtClean="0"/>
              <a:t> </a:t>
            </a:r>
            <a:r>
              <a:rPr lang="de-DE" sz="1600" dirty="0" err="1" smtClean="0"/>
              <a:t>rules</a:t>
            </a: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267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000" y="309600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700808"/>
            <a:ext cx="4536504" cy="2016224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marL="0"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EU Access2Markets Team, Brussels</a:t>
            </a: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59D61-45BA-4FAE-A4F0-347FFA2D71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88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0728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77013" y="116632"/>
            <a:ext cx="21336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7544" y="6297439"/>
            <a:ext cx="21336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dolor 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7" r:id="rId12"/>
  </p:sldLayoutIdLst>
  <p:hf sldNum="0"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trade.ec.europa.eu/access-to-markets/en/contact-form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trade.ec.europa.eu/access-to-markets/en/content/spreading-word-about-access2markets-portal" TargetMode="External"/><Relationship Id="rId5" Type="http://schemas.openxmlformats.org/officeDocument/2006/relationships/hyperlink" Target="https://circabc.europa.eu/ui/group/ed742e6c-12f9-42c2-a1f3-9bc074cc06ea/library/fd22d025-acf0-4710-a74c-04b763300f9d?p=1&amp;n=10&amp;sort=modified_DESC" TargetMode="External"/><Relationship Id="rId4" Type="http://schemas.openxmlformats.org/officeDocument/2006/relationships/hyperlink" Target="https://twitter.com/Trade_EU?ref_src=twsrc%5Egoogle%7Ctwcamp%5Eserp%7Ctwgr%5Eauthor" TargetMode="External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5" y="2276872"/>
            <a:ext cx="5416789" cy="1949565"/>
          </a:xfrm>
        </p:spPr>
        <p:txBody>
          <a:bodyPr/>
          <a:lstStyle/>
          <a:p>
            <a:r>
              <a:rPr lang="de-DE" sz="2400" dirty="0" smtClean="0"/>
              <a:t>The online </a:t>
            </a:r>
            <a:r>
              <a:rPr lang="de-DE" sz="2400" dirty="0" err="1" smtClean="0"/>
              <a:t>portal</a:t>
            </a:r>
            <a:r>
              <a:rPr lang="de-DE" sz="2400" dirty="0" smtClean="0"/>
              <a:t> </a:t>
            </a:r>
            <a:r>
              <a:rPr lang="de-DE" sz="4000" dirty="0" smtClean="0"/>
              <a:t>Access2Markets</a:t>
            </a:r>
            <a:r>
              <a:rPr lang="de-DE" sz="3600" dirty="0" smtClean="0"/>
              <a:t/>
            </a:r>
            <a:br>
              <a:rPr lang="de-DE" sz="3600" dirty="0" smtClean="0"/>
            </a:br>
            <a:endParaRPr lang="en-GB" sz="3600" b="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089" y="3560936"/>
            <a:ext cx="5031235" cy="93610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sz="1800" b="0" dirty="0" err="1">
                <a:solidFill>
                  <a:schemeClr val="accent3"/>
                </a:solidFill>
              </a:rPr>
              <a:t>Your</a:t>
            </a:r>
            <a:r>
              <a:rPr lang="de-DE" sz="1800" b="0" dirty="0">
                <a:solidFill>
                  <a:schemeClr val="accent3"/>
                </a:solidFill>
              </a:rPr>
              <a:t> </a:t>
            </a:r>
            <a:r>
              <a:rPr lang="de-DE" sz="1800" b="0" dirty="0" err="1">
                <a:solidFill>
                  <a:schemeClr val="accent3"/>
                </a:solidFill>
              </a:rPr>
              <a:t>gateway</a:t>
            </a:r>
            <a:r>
              <a:rPr lang="de-DE" sz="1800" b="0" dirty="0">
                <a:solidFill>
                  <a:schemeClr val="accent3"/>
                </a:solidFill>
              </a:rPr>
              <a:t> </a:t>
            </a:r>
            <a:r>
              <a:rPr lang="de-DE" sz="1800" b="0" dirty="0" err="1">
                <a:solidFill>
                  <a:schemeClr val="accent3"/>
                </a:solidFill>
              </a:rPr>
              <a:t>to</a:t>
            </a:r>
            <a:r>
              <a:rPr lang="de-DE" sz="1800" b="0" dirty="0">
                <a:solidFill>
                  <a:schemeClr val="accent3"/>
                </a:solidFill>
              </a:rPr>
              <a:t> </a:t>
            </a:r>
            <a:r>
              <a:rPr lang="de-DE" sz="1800" b="0" dirty="0" smtClean="0">
                <a:solidFill>
                  <a:schemeClr val="accent3"/>
                </a:solidFill>
              </a:rPr>
              <a:t>EU </a:t>
            </a:r>
            <a:r>
              <a:rPr lang="de-DE" sz="1800" b="0" dirty="0" err="1">
                <a:solidFill>
                  <a:schemeClr val="accent3"/>
                </a:solidFill>
              </a:rPr>
              <a:t>trade</a:t>
            </a:r>
            <a:r>
              <a:rPr lang="de-DE" sz="1800" b="0" dirty="0">
                <a:solidFill>
                  <a:schemeClr val="accent3"/>
                </a:solidFill>
              </a:rPr>
              <a:t> </a:t>
            </a:r>
            <a:r>
              <a:rPr lang="de-DE" sz="1800" b="0" dirty="0" err="1">
                <a:solidFill>
                  <a:schemeClr val="accent3"/>
                </a:solidFill>
              </a:rPr>
              <a:t>information</a:t>
            </a:r>
            <a:endParaRPr lang="en-US" altLang="en-US" sz="1800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20688"/>
            <a:ext cx="936104" cy="8062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2276872"/>
            <a:ext cx="2160505" cy="2808312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787609" y="4497040"/>
            <a:ext cx="463264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None/>
              <a:defRPr sz="3000" b="1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228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</a:pPr>
            <a:endParaRPr lang="de-DE" altLang="en-US" sz="1800" b="0" kern="0" dirty="0">
              <a:solidFill>
                <a:schemeClr val="accent3"/>
              </a:solidFill>
            </a:endParaRPr>
          </a:p>
          <a:p>
            <a:pPr>
              <a:spcBef>
                <a:spcPts val="0"/>
              </a:spcBef>
            </a:pPr>
            <a:endParaRPr lang="en-US" altLang="en-US" sz="12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de-DE" altLang="en-US" sz="1600" b="0" kern="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86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772816"/>
            <a:ext cx="7003339" cy="936625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</a:pPr>
            <a:r>
              <a:rPr lang="fr-BE" sz="2800" dirty="0" smtClean="0">
                <a:solidFill>
                  <a:schemeClr val="accent6"/>
                </a:solidFill>
                <a:latin typeface="Poppins" pitchFamily="2" charset="77"/>
                <a:cs typeface="Poppins" pitchFamily="2" charset="77"/>
              </a:rPr>
              <a:t>Trade Assistant for Services and Investment</a:t>
            </a:r>
            <a:endParaRPr lang="en-US" sz="2800" dirty="0">
              <a:solidFill>
                <a:schemeClr val="accent6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6" name="Picture 2" descr="A2M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59" y="1084022"/>
            <a:ext cx="2184177" cy="188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4464496"/>
          </a:xfrm>
        </p:spPr>
        <p:txBody>
          <a:bodyPr/>
          <a:lstStyle/>
          <a:p>
            <a:pPr marL="0" lvl="0" indent="0" fontAlgn="auto">
              <a:spcBef>
                <a:spcPts val="0"/>
              </a:spcBef>
              <a:spcAft>
                <a:spcPts val="1800"/>
              </a:spcAft>
              <a:buClr>
                <a:srgbClr val="034EA2"/>
              </a:buClr>
              <a:buNone/>
            </a:pPr>
            <a:r>
              <a:rPr lang="en-GB" sz="3600" b="0" kern="1200" dirty="0" smtClean="0">
                <a:solidFill>
                  <a:srgbClr val="034EA2"/>
                </a:solidFill>
                <a:latin typeface="Arial"/>
                <a:ea typeface="+mj-ea"/>
                <a:cs typeface="+mj-cs"/>
              </a:rPr>
              <a:t>Scope</a:t>
            </a:r>
            <a:endParaRPr lang="en-GB" sz="4000" kern="1200" dirty="0">
              <a:solidFill>
                <a:srgbClr val="034EA2"/>
              </a:solidFill>
              <a:latin typeface="Arial"/>
              <a:ea typeface="+mj-ea"/>
              <a:cs typeface="+mj-cs"/>
            </a:endParaRPr>
          </a:p>
          <a:p>
            <a:pPr marL="228600" lvl="0" indent="-228600" fontAlgn="auto">
              <a:spcBef>
                <a:spcPts val="0"/>
              </a:spcBef>
              <a:spcAft>
                <a:spcPts val="1800"/>
              </a:spcAft>
              <a:buClr>
                <a:srgbClr val="034EA2"/>
              </a:buClr>
            </a:pPr>
            <a:r>
              <a:rPr lang="en-GB" sz="1600" b="1" kern="1200" dirty="0" smtClean="0">
                <a:solidFill>
                  <a:srgbClr val="4D4D4D"/>
                </a:solidFill>
                <a:latin typeface="Arial"/>
              </a:rPr>
              <a:t>Two </a:t>
            </a:r>
            <a:r>
              <a:rPr lang="en-GB" sz="1600" b="1" kern="1200" dirty="0">
                <a:solidFill>
                  <a:srgbClr val="4D4D4D"/>
                </a:solidFill>
                <a:latin typeface="Arial"/>
              </a:rPr>
              <a:t>countries (national and subnational level)</a:t>
            </a:r>
          </a:p>
          <a:p>
            <a:pPr marL="685800" lvl="1" indent="-228600" fontAlgn="auto">
              <a:spcBef>
                <a:spcPts val="500"/>
              </a:spcBef>
              <a:spcAft>
                <a:spcPts val="1800"/>
              </a:spcAft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en-GB" sz="1600" b="0" kern="1200" dirty="0">
                <a:solidFill>
                  <a:srgbClr val="4D4D4D"/>
                </a:solidFill>
                <a:latin typeface="Arial"/>
                <a:ea typeface="+mn-ea"/>
                <a:cs typeface="+mn-cs"/>
              </a:rPr>
              <a:t>Canada </a:t>
            </a:r>
          </a:p>
          <a:p>
            <a:pPr marL="685800" lvl="1" indent="-228600" fontAlgn="auto">
              <a:spcBef>
                <a:spcPts val="500"/>
              </a:spcBef>
              <a:spcAft>
                <a:spcPts val="1800"/>
              </a:spcAft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en-GB" sz="1600" b="0" kern="1200" dirty="0">
                <a:solidFill>
                  <a:srgbClr val="4D4D4D"/>
                </a:solidFill>
                <a:latin typeface="Arial"/>
                <a:ea typeface="+mn-ea"/>
                <a:cs typeface="+mn-cs"/>
              </a:rPr>
              <a:t>United </a:t>
            </a:r>
            <a:r>
              <a:rPr lang="en-GB" sz="1600" b="0" kern="1200" dirty="0" smtClean="0">
                <a:solidFill>
                  <a:srgbClr val="4D4D4D"/>
                </a:solidFill>
                <a:latin typeface="Arial"/>
                <a:ea typeface="+mn-ea"/>
                <a:cs typeface="+mn-cs"/>
              </a:rPr>
              <a:t>Kingdom</a:t>
            </a:r>
            <a:endParaRPr lang="en-GB" sz="1600" b="0" kern="1200" dirty="0">
              <a:solidFill>
                <a:srgbClr val="4D4D4D"/>
              </a:solidFill>
              <a:latin typeface="Arial"/>
              <a:ea typeface="+mn-ea"/>
              <a:cs typeface="+mn-cs"/>
            </a:endParaRPr>
          </a:p>
          <a:p>
            <a:pPr marL="228600" lvl="0" indent="-228600" fontAlgn="auto">
              <a:spcBef>
                <a:spcPts val="0"/>
              </a:spcBef>
              <a:spcAft>
                <a:spcPts val="1800"/>
              </a:spcAft>
              <a:buClr>
                <a:srgbClr val="034EA2"/>
              </a:buClr>
            </a:pPr>
            <a:r>
              <a:rPr lang="en-GB" sz="1600" b="1" kern="1200" dirty="0">
                <a:solidFill>
                  <a:srgbClr val="4D4D4D"/>
                </a:solidFill>
                <a:latin typeface="Arial"/>
              </a:rPr>
              <a:t>Two services sectors</a:t>
            </a:r>
          </a:p>
          <a:p>
            <a:pPr marL="685800" lvl="1" indent="-228600" fontAlgn="auto">
              <a:spcBef>
                <a:spcPts val="500"/>
              </a:spcBef>
              <a:spcAft>
                <a:spcPts val="1800"/>
              </a:spcAft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en-GB" sz="1600" b="0" kern="1200" dirty="0">
                <a:solidFill>
                  <a:srgbClr val="4D4D4D"/>
                </a:solidFill>
                <a:latin typeface="Arial"/>
                <a:ea typeface="+mn-ea"/>
                <a:cs typeface="+mn-cs"/>
              </a:rPr>
              <a:t>Legal services</a:t>
            </a:r>
          </a:p>
          <a:p>
            <a:pPr marL="685800" lvl="1" indent="-228600" fontAlgn="auto">
              <a:spcBef>
                <a:spcPts val="500"/>
              </a:spcBef>
              <a:spcAft>
                <a:spcPts val="1800"/>
              </a:spcAft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en-GB" sz="1600" b="0" kern="1200" dirty="0">
                <a:solidFill>
                  <a:srgbClr val="4D4D4D"/>
                </a:solidFill>
                <a:latin typeface="Arial"/>
                <a:ea typeface="+mn-ea"/>
                <a:cs typeface="+mn-cs"/>
              </a:rPr>
              <a:t>Maritime Transport services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IE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095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772816"/>
            <a:ext cx="7003339" cy="936625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</a:pPr>
            <a:r>
              <a:rPr lang="fr-BE" sz="2800" dirty="0" smtClean="0">
                <a:solidFill>
                  <a:schemeClr val="accent6"/>
                </a:solidFill>
                <a:latin typeface="Poppins" pitchFamily="2" charset="77"/>
                <a:cs typeface="Poppins" pitchFamily="2" charset="77"/>
              </a:rPr>
              <a:t>Trade Assistant for Services and Investment</a:t>
            </a:r>
            <a:endParaRPr lang="en-US" sz="2800" dirty="0">
              <a:solidFill>
                <a:schemeClr val="accent6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6" name="Picture 2" descr="A2M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59" y="1084022"/>
            <a:ext cx="2184177" cy="188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648072"/>
          </a:xfrm>
        </p:spPr>
        <p:txBody>
          <a:bodyPr/>
          <a:lstStyle/>
          <a:p>
            <a:pPr marL="0" lvl="0" indent="0" fontAlgn="auto">
              <a:spcBef>
                <a:spcPts val="0"/>
              </a:spcBef>
              <a:spcAft>
                <a:spcPts val="1800"/>
              </a:spcAft>
              <a:buClr>
                <a:srgbClr val="034EA2"/>
              </a:buClr>
              <a:buNone/>
            </a:pPr>
            <a:r>
              <a:rPr lang="en-GB" sz="3600" kern="1200" dirty="0" smtClean="0">
                <a:solidFill>
                  <a:srgbClr val="034EA2"/>
                </a:solidFill>
                <a:latin typeface="Arial"/>
                <a:ea typeface="+mj-ea"/>
                <a:cs typeface="+mj-cs"/>
              </a:rPr>
              <a:t>Content</a:t>
            </a:r>
            <a:endParaRPr lang="en-GB" sz="4000" kern="1200" dirty="0">
              <a:solidFill>
                <a:srgbClr val="034EA2"/>
              </a:solidFill>
              <a:latin typeface="Arial"/>
              <a:ea typeface="+mj-ea"/>
              <a:cs typeface="+mj-cs"/>
            </a:endParaRPr>
          </a:p>
          <a:p>
            <a:pPr marL="228600" lvl="0" indent="-228600" fontAlgn="auto">
              <a:spcBef>
                <a:spcPts val="0"/>
              </a:spcBef>
              <a:spcAft>
                <a:spcPts val="1800"/>
              </a:spcAft>
              <a:buClr>
                <a:srgbClr val="034EA2"/>
              </a:buClr>
            </a:pPr>
            <a:r>
              <a:rPr lang="en-GB" sz="1600" b="1" kern="1200" dirty="0">
                <a:solidFill>
                  <a:srgbClr val="4D4D4D"/>
                </a:solidFill>
                <a:latin typeface="Arial"/>
              </a:rPr>
              <a:t>Requirements EU companies need to fulfil when exporting services</a:t>
            </a:r>
          </a:p>
          <a:p>
            <a:pPr marL="685800" lvl="1" indent="-228600" fontAlgn="auto">
              <a:spcBef>
                <a:spcPts val="500"/>
              </a:spcBef>
              <a:spcAft>
                <a:spcPts val="1800"/>
              </a:spcAft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en-GB" sz="1600" b="0" kern="1200" dirty="0">
                <a:solidFill>
                  <a:srgbClr val="4D4D4D"/>
                </a:solidFill>
                <a:latin typeface="Arial"/>
                <a:ea typeface="+mn-ea"/>
                <a:cs typeface="+mn-cs"/>
              </a:rPr>
              <a:t>Cross-border supply</a:t>
            </a:r>
          </a:p>
          <a:p>
            <a:pPr marL="685800" lvl="1" indent="-228600" fontAlgn="auto">
              <a:spcBef>
                <a:spcPts val="500"/>
              </a:spcBef>
              <a:spcAft>
                <a:spcPts val="1800"/>
              </a:spcAft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en-GB" sz="1600" b="0" kern="1200" dirty="0">
                <a:solidFill>
                  <a:srgbClr val="4D4D4D"/>
                </a:solidFill>
                <a:latin typeface="Arial"/>
                <a:ea typeface="+mn-ea"/>
                <a:cs typeface="+mn-cs"/>
              </a:rPr>
              <a:t>Commercial presence</a:t>
            </a:r>
          </a:p>
          <a:p>
            <a:pPr marL="685800" lvl="1" indent="-228600" fontAlgn="auto">
              <a:spcBef>
                <a:spcPts val="500"/>
              </a:spcBef>
              <a:spcAft>
                <a:spcPts val="1800"/>
              </a:spcAft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en-GB" sz="1600" b="0" kern="1200" dirty="0">
                <a:solidFill>
                  <a:srgbClr val="4D4D4D"/>
                </a:solidFill>
                <a:latin typeface="Arial"/>
                <a:ea typeface="+mn-ea"/>
                <a:cs typeface="+mn-cs"/>
              </a:rPr>
              <a:t>Movement of professionals</a:t>
            </a:r>
          </a:p>
          <a:p>
            <a:pPr marL="228600" lvl="1" indent="-228600" fontAlgn="auto">
              <a:spcBef>
                <a:spcPts val="0"/>
              </a:spcBef>
              <a:spcAft>
                <a:spcPts val="1800"/>
              </a:spcAft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en-GB" sz="1600" kern="1200" dirty="0">
                <a:solidFill>
                  <a:srgbClr val="4D4D4D"/>
                </a:solidFill>
                <a:latin typeface="Arial"/>
                <a:ea typeface="+mn-ea"/>
                <a:cs typeface="+mn-cs"/>
              </a:rPr>
              <a:t>Sources of information</a:t>
            </a:r>
          </a:p>
          <a:p>
            <a:pPr marL="685800" lvl="2" fontAlgn="auto">
              <a:spcBef>
                <a:spcPts val="0"/>
              </a:spcBef>
              <a:spcAft>
                <a:spcPts val="1800"/>
              </a:spcAft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en-GB" sz="1600" kern="1200" dirty="0">
                <a:solidFill>
                  <a:srgbClr val="4D4D4D"/>
                </a:solidFill>
                <a:latin typeface="Arial"/>
                <a:ea typeface="+mn-ea"/>
                <a:cs typeface="+mn-cs"/>
              </a:rPr>
              <a:t>Links to laws and regulations</a:t>
            </a:r>
          </a:p>
          <a:p>
            <a:pPr marL="228600" lvl="1" indent="-228600" fontAlgn="auto">
              <a:spcBef>
                <a:spcPts val="0"/>
              </a:spcBef>
              <a:spcAft>
                <a:spcPts val="1800"/>
              </a:spcAft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en-GB" sz="1600" kern="1200" dirty="0">
                <a:solidFill>
                  <a:srgbClr val="4D4D4D"/>
                </a:solidFill>
                <a:latin typeface="Arial"/>
                <a:ea typeface="+mn-ea"/>
                <a:cs typeface="+mn-cs"/>
              </a:rPr>
              <a:t>Regulatory authorities responsible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IE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052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239688"/>
            <a:ext cx="648072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800" dirty="0" smtClean="0">
              <a:solidFill>
                <a:schemeClr val="tx1"/>
              </a:solidFill>
            </a:endParaRPr>
          </a:p>
          <a:p>
            <a:r>
              <a:rPr lang="de-DE" sz="2800" dirty="0" smtClean="0">
                <a:solidFill>
                  <a:schemeClr val="accent6"/>
                </a:solidFill>
              </a:rPr>
              <a:t>More </a:t>
            </a:r>
            <a:r>
              <a:rPr lang="de-DE" sz="2800" dirty="0" err="1" smtClean="0">
                <a:solidFill>
                  <a:schemeClr val="accent6"/>
                </a:solidFill>
              </a:rPr>
              <a:t>information</a:t>
            </a:r>
            <a:r>
              <a:rPr lang="de-DE" sz="2800" dirty="0" smtClean="0">
                <a:solidFill>
                  <a:schemeClr val="accent6"/>
                </a:solidFill>
              </a:rPr>
              <a:t> </a:t>
            </a:r>
            <a:endParaRPr lang="en-GB" sz="2800" dirty="0" smtClean="0">
              <a:solidFill>
                <a:schemeClr val="accent6"/>
              </a:solidFill>
            </a:endParaRPr>
          </a:p>
          <a:p>
            <a:endParaRPr lang="en-GB" sz="2800" dirty="0" smtClean="0">
              <a:solidFill>
                <a:schemeClr val="tx1"/>
              </a:solidFill>
            </a:endParaRPr>
          </a:p>
          <a:p>
            <a:endParaRPr lang="en-GB" sz="1800" b="0" dirty="0" smtClean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84314"/>
            <a:ext cx="1544752" cy="1330418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1416" y="2276872"/>
            <a:ext cx="6107008" cy="3633788"/>
          </a:xfrm>
        </p:spPr>
        <p:txBody>
          <a:bodyPr/>
          <a:lstStyle/>
          <a:p>
            <a:pPr marL="0" indent="0">
              <a:buNone/>
            </a:pPr>
            <a:r>
              <a:rPr lang="de-DE" sz="2000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de-DE" sz="2000" i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de-DE" sz="2000" i="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2000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i="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en-GB" sz="2000" i="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en-GB" sz="2000" i="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trade.ec.europa.eu/access-to-markets/en/contact-form</a:t>
            </a:r>
            <a:endParaRPr lang="en-GB" sz="2000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i="0" dirty="0">
                <a:latin typeface="Arial" panose="020B0604020202020204" pitchFamily="34" charset="0"/>
                <a:cs typeface="Arial" panose="020B0604020202020204" pitchFamily="34" charset="0"/>
              </a:rPr>
              <a:t>Follow us on </a:t>
            </a:r>
            <a:r>
              <a:rPr lang="de-DE" sz="2000" i="0" dirty="0">
                <a:latin typeface="Arial" panose="020B0604020202020204" pitchFamily="34" charset="0"/>
                <a:cs typeface="Arial" panose="020B0604020202020204" pitchFamily="34" charset="0"/>
              </a:rPr>
              <a:t>Twitter: 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000" i="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EU Trade</a:t>
            </a:r>
            <a:endParaRPr lang="en-GB" sz="2000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0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  <a:hlinkClick r:id="rId5"/>
            </a:endParaRP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Leaflets and other information material</a:t>
            </a:r>
            <a:endParaRPr lang="en-GB" sz="2000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i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i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i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600" i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144" y="2365441"/>
            <a:ext cx="764704" cy="7647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5434" y="4881205"/>
            <a:ext cx="625414" cy="8129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04" y="3487083"/>
            <a:ext cx="1037184" cy="103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86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86" y="1340768"/>
            <a:ext cx="8229600" cy="936625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Objectives </a:t>
            </a:r>
            <a:br>
              <a:rPr lang="en-US" sz="3200" dirty="0" smtClean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b="0" spc="113" dirty="0" smtClean="0">
                <a:solidFill>
                  <a:schemeClr val="accent6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Why an Access2Marktes portal?</a:t>
            </a:r>
            <a:br>
              <a:rPr lang="en-US" sz="2400" b="0" spc="113" dirty="0" smtClean="0">
                <a:solidFill>
                  <a:schemeClr val="accent6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sz="2400" b="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51376"/>
            <a:ext cx="8229600" cy="3633788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accent6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Support </a:t>
            </a:r>
            <a:r>
              <a:rPr lang="en-US" sz="2000" cap="all" dirty="0">
                <a:solidFill>
                  <a:schemeClr val="accent6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companies</a:t>
            </a:r>
            <a:r>
              <a:rPr lang="en-US" sz="2000" dirty="0">
                <a:solidFill>
                  <a:schemeClr val="accent6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in their efforts to internationalise their </a:t>
            </a:r>
            <a:r>
              <a:rPr lang="en-US" sz="2000" dirty="0" smtClean="0">
                <a:solidFill>
                  <a:schemeClr val="accent6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business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accent6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Make it easier to assess export opportunities</a:t>
            </a:r>
            <a:endParaRPr lang="en-US" sz="2000" dirty="0">
              <a:solidFill>
                <a:schemeClr val="accent6"/>
              </a:solidFill>
              <a:ea typeface="Lato" panose="020F0502020204030203" pitchFamily="34" charset="0"/>
              <a:cs typeface="Poppins" pitchFamily="2" charset="77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accent6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Inform </a:t>
            </a:r>
            <a:r>
              <a:rPr lang="en-US" sz="2000" dirty="0">
                <a:solidFill>
                  <a:schemeClr val="accent6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about </a:t>
            </a:r>
            <a:r>
              <a:rPr lang="en-US" sz="2000" cap="all" dirty="0">
                <a:solidFill>
                  <a:schemeClr val="accent6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trade agreements </a:t>
            </a:r>
            <a:r>
              <a:rPr lang="en-US" sz="2000" dirty="0">
                <a:solidFill>
                  <a:schemeClr val="accent6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and support their </a:t>
            </a:r>
            <a:r>
              <a:rPr lang="en-US" sz="2000" dirty="0" smtClean="0">
                <a:solidFill>
                  <a:schemeClr val="accent6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implementation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accent6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Provide </a:t>
            </a:r>
            <a:r>
              <a:rPr lang="en-US" sz="2000" dirty="0" smtClean="0">
                <a:solidFill>
                  <a:schemeClr val="accent6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information </a:t>
            </a:r>
            <a:r>
              <a:rPr lang="en-US" sz="2000" dirty="0">
                <a:solidFill>
                  <a:schemeClr val="accent6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for </a:t>
            </a:r>
            <a:r>
              <a:rPr lang="en-US" sz="2000" dirty="0" smtClean="0">
                <a:solidFill>
                  <a:schemeClr val="accent6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ALL </a:t>
            </a:r>
            <a:r>
              <a:rPr lang="en-US" sz="2000" cap="all" dirty="0" err="1" smtClean="0">
                <a:solidFill>
                  <a:schemeClr val="accent6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productS</a:t>
            </a:r>
            <a:r>
              <a:rPr lang="en-US" sz="2000" dirty="0" smtClean="0">
                <a:solidFill>
                  <a:schemeClr val="accent6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chemeClr val="accent6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for </a:t>
            </a:r>
            <a:r>
              <a:rPr lang="en-US" sz="2000" cap="all" dirty="0">
                <a:solidFill>
                  <a:schemeClr val="accent6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each agreement </a:t>
            </a:r>
            <a:r>
              <a:rPr lang="en-US" sz="2000" dirty="0">
                <a:solidFill>
                  <a:schemeClr val="accent6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and for </a:t>
            </a:r>
            <a:r>
              <a:rPr lang="en-US" sz="2000" dirty="0" smtClean="0">
                <a:solidFill>
                  <a:schemeClr val="accent6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135 </a:t>
            </a:r>
            <a:r>
              <a:rPr lang="en-US" sz="2000" dirty="0">
                <a:solidFill>
                  <a:schemeClr val="accent6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export </a:t>
            </a:r>
            <a:r>
              <a:rPr lang="en-US" sz="2000" dirty="0" smtClean="0">
                <a:solidFill>
                  <a:schemeClr val="accent6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markets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accent6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Break down the legal language</a:t>
            </a:r>
            <a:r>
              <a:rPr lang="en-US" sz="2000" cap="all" dirty="0">
                <a:solidFill>
                  <a:schemeClr val="accent6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accent6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into </a:t>
            </a:r>
            <a:r>
              <a:rPr lang="en-US" sz="2000" cap="all" dirty="0">
                <a:solidFill>
                  <a:schemeClr val="accent6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practical information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accent6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Serve information </a:t>
            </a:r>
            <a:r>
              <a:rPr lang="en-US" sz="2000" cap="all" dirty="0">
                <a:solidFill>
                  <a:schemeClr val="accent6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easy to access </a:t>
            </a:r>
            <a:r>
              <a:rPr lang="en-US" sz="2000" dirty="0">
                <a:solidFill>
                  <a:schemeClr val="accent6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online, multilingual, on-the-go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US" dirty="0">
              <a:solidFill>
                <a:schemeClr val="accent6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US" dirty="0" smtClean="0">
              <a:solidFill>
                <a:schemeClr val="accent6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6"/>
              </a:solidFill>
              <a:ea typeface="Lato" panose="020F0502020204030203" pitchFamily="34" charset="0"/>
              <a:cs typeface="Poppins" pitchFamily="2" charset="77"/>
            </a:endParaRPr>
          </a:p>
          <a:p>
            <a:endParaRPr lang="en-US" dirty="0">
              <a:solidFill>
                <a:schemeClr val="accent6"/>
              </a:solidFill>
              <a:ea typeface="Lato" panose="020F0502020204030203" pitchFamily="34" charset="0"/>
              <a:cs typeface="Poppins" pitchFamily="2" charset="77"/>
            </a:endParaRPr>
          </a:p>
          <a:p>
            <a:endParaRPr lang="en-US" dirty="0">
              <a:solidFill>
                <a:schemeClr val="accent6"/>
              </a:solidFill>
              <a:ea typeface="Lato" panose="020F0502020204030203" pitchFamily="34" charset="0"/>
              <a:cs typeface="Poppins" pitchFamily="2" charset="77"/>
            </a:endParaRP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20688"/>
            <a:ext cx="936104" cy="80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2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User groups </a:t>
            </a:r>
            <a:br>
              <a:rPr lang="en-US" sz="3200" dirty="0" smtClean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b="0" spc="113" dirty="0" smtClean="0">
                <a:solidFill>
                  <a:schemeClr val="accent6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Who is this information for?</a:t>
            </a:r>
            <a:r>
              <a:rPr lang="en-US" sz="2400" b="0" spc="113" dirty="0">
                <a:solidFill>
                  <a:schemeClr val="accent6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b="0" spc="113" dirty="0">
                <a:solidFill>
                  <a:schemeClr val="accent6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sz="2400" b="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>
                <a:solidFill>
                  <a:schemeClr val="accent6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Companies, in particular SME within the EU </a:t>
            </a:r>
            <a:r>
              <a:rPr lang="en-US" dirty="0" smtClean="0">
                <a:solidFill>
                  <a:schemeClr val="accent6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and around the world</a:t>
            </a:r>
            <a:endParaRPr lang="en-US" dirty="0">
              <a:solidFill>
                <a:schemeClr val="accent6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>
                <a:solidFill>
                  <a:schemeClr val="accent6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Business organisations and associations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>
                <a:solidFill>
                  <a:schemeClr val="accent6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Business Advisory Services, such as the </a:t>
            </a:r>
            <a:r>
              <a:rPr lang="en-US" dirty="0" smtClean="0">
                <a:solidFill>
                  <a:schemeClr val="accent6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Enterprise Europe Network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>
                <a:solidFill>
                  <a:schemeClr val="accent6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Trade Promotion Organisations</a:t>
            </a:r>
          </a:p>
          <a:p>
            <a:pPr>
              <a:lnSpc>
                <a:spcPts val="1688"/>
              </a:lnSpc>
              <a:spcBef>
                <a:spcPts val="0"/>
              </a:spcBef>
            </a:pPr>
            <a:endParaRPr lang="en-US" dirty="0">
              <a:solidFill>
                <a:schemeClr val="accent6"/>
              </a:solidFill>
              <a:ea typeface="Lato" panose="020F0502020204030203" pitchFamily="34" charset="0"/>
              <a:cs typeface="Poppins" pitchFamily="2" charset="77"/>
            </a:endParaRPr>
          </a:p>
          <a:p>
            <a:pPr>
              <a:lnSpc>
                <a:spcPts val="1688"/>
              </a:lnSpc>
              <a:spcBef>
                <a:spcPts val="0"/>
              </a:spcBef>
            </a:pPr>
            <a:endParaRPr lang="en-US" cap="all" dirty="0">
              <a:solidFill>
                <a:schemeClr val="accent6"/>
              </a:solidFill>
              <a:ea typeface="Lato" panose="020F0502020204030203" pitchFamily="34" charset="0"/>
              <a:cs typeface="Poppins" pitchFamily="2" charset="77"/>
            </a:endParaRPr>
          </a:p>
          <a:p>
            <a:endParaRPr lang="en-US" dirty="0">
              <a:solidFill>
                <a:schemeClr val="accent6"/>
              </a:solidFill>
              <a:ea typeface="Lato" panose="020F0502020204030203" pitchFamily="34" charset="0"/>
              <a:cs typeface="Poppins" pitchFamily="2" charset="77"/>
            </a:endParaRPr>
          </a:p>
          <a:p>
            <a:endParaRPr lang="en-US" dirty="0" smtClean="0">
              <a:solidFill>
                <a:schemeClr val="accent6"/>
              </a:solidFill>
              <a:ea typeface="Lato" panose="020F0502020204030203" pitchFamily="34" charset="0"/>
              <a:cs typeface="Poppins" pitchFamily="2" charset="77"/>
            </a:endParaRPr>
          </a:p>
          <a:p>
            <a:endParaRPr lang="en-US" dirty="0">
              <a:solidFill>
                <a:schemeClr val="accent6"/>
              </a:solidFill>
              <a:ea typeface="Lato" panose="020F0502020204030203" pitchFamily="34" charset="0"/>
              <a:cs typeface="Poppins" pitchFamily="2" charset="77"/>
            </a:endParaRPr>
          </a:p>
          <a:p>
            <a:endParaRPr lang="en-US" dirty="0">
              <a:solidFill>
                <a:schemeClr val="accent6"/>
              </a:solidFill>
              <a:ea typeface="Lato" panose="020F0502020204030203" pitchFamily="34" charset="0"/>
              <a:cs typeface="Poppins" pitchFamily="2" charset="77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20688"/>
            <a:ext cx="936104" cy="80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04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576" y="620688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A2M informs on all EU trade agreements</a:t>
            </a:r>
            <a:r>
              <a:rPr lang="en-US" sz="2400" b="0" dirty="0" smtClean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2400" b="0" dirty="0">
              <a:solidFill>
                <a:schemeClr val="accent6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31320"/>
            <a:ext cx="904320" cy="778846"/>
          </a:xfrm>
          <a:prstGeom prst="rect">
            <a:avLst/>
          </a:prstGeom>
        </p:spPr>
      </p:pic>
      <p:pic>
        <p:nvPicPr>
          <p:cNvPr id="1026" name="Picture 2" descr="00023DE7-B842-44CB-A515-E7AC8241018B-L0-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38" y="1207759"/>
            <a:ext cx="7961041" cy="562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52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8312" y="1556271"/>
            <a:ext cx="8424167" cy="936625"/>
          </a:xfrm>
        </p:spPr>
        <p:txBody>
          <a:bodyPr/>
          <a:lstStyle/>
          <a:p>
            <a:r>
              <a:rPr lang="en-US" sz="2800" dirty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A2M informs on </a:t>
            </a:r>
            <a:r>
              <a:rPr lang="en-US" sz="2800" dirty="0" smtClean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135 </a:t>
            </a:r>
            <a:r>
              <a:rPr lang="en-US" sz="2800" dirty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exports markets *</a:t>
            </a:r>
            <a:r>
              <a:rPr lang="en-US" sz="2800" b="0" dirty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US" sz="2800" b="0" dirty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204864"/>
            <a:ext cx="6454833" cy="363266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17906"/>
            <a:ext cx="904320" cy="7788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9592" y="5841472"/>
            <a:ext cx="83463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0" dirty="0" smtClean="0">
                <a:solidFill>
                  <a:srgbClr val="0F5494"/>
                </a:solidFill>
              </a:rPr>
              <a:t>*) </a:t>
            </a:r>
            <a:r>
              <a:rPr lang="de-DE" sz="1600" b="0" dirty="0" err="1">
                <a:solidFill>
                  <a:srgbClr val="0F5494"/>
                </a:solidFill>
              </a:rPr>
              <a:t>O</a:t>
            </a:r>
            <a:r>
              <a:rPr lang="de-DE" sz="1600" b="0" dirty="0" err="1" smtClean="0">
                <a:solidFill>
                  <a:srgbClr val="0F5494"/>
                </a:solidFill>
              </a:rPr>
              <a:t>nly</a:t>
            </a:r>
            <a:r>
              <a:rPr lang="de-DE" sz="1600" b="0" dirty="0" smtClean="0">
                <a:solidFill>
                  <a:srgbClr val="0F5494"/>
                </a:solidFill>
              </a:rPr>
              <a:t> </a:t>
            </a:r>
            <a:r>
              <a:rPr lang="de-DE" sz="1600" b="0" dirty="0" err="1" smtClean="0">
                <a:solidFill>
                  <a:srgbClr val="0F5494"/>
                </a:solidFill>
              </a:rPr>
              <a:t>accessible</a:t>
            </a:r>
            <a:r>
              <a:rPr lang="de-DE" sz="1600" b="0" dirty="0" smtClean="0">
                <a:solidFill>
                  <a:srgbClr val="0F5494"/>
                </a:solidFill>
              </a:rPr>
              <a:t> </a:t>
            </a:r>
            <a:r>
              <a:rPr lang="de-DE" sz="1600" b="0" dirty="0" err="1" smtClean="0">
                <a:solidFill>
                  <a:srgbClr val="0F5494"/>
                </a:solidFill>
              </a:rPr>
              <a:t>if</a:t>
            </a:r>
            <a:r>
              <a:rPr lang="de-DE" sz="1600" b="0" dirty="0" smtClean="0">
                <a:solidFill>
                  <a:srgbClr val="0F5494"/>
                </a:solidFill>
              </a:rPr>
              <a:t> </a:t>
            </a:r>
            <a:r>
              <a:rPr lang="de-DE" sz="1600" b="0" dirty="0" err="1" smtClean="0">
                <a:solidFill>
                  <a:srgbClr val="0F5494"/>
                </a:solidFill>
              </a:rPr>
              <a:t>the</a:t>
            </a:r>
            <a:r>
              <a:rPr lang="de-DE" sz="1600" b="0" dirty="0" smtClean="0">
                <a:solidFill>
                  <a:srgbClr val="0F5494"/>
                </a:solidFill>
              </a:rPr>
              <a:t> </a:t>
            </a:r>
            <a:r>
              <a:rPr lang="en-US" sz="1600" b="0" dirty="0" smtClean="0">
                <a:solidFill>
                  <a:srgbClr val="0F5494"/>
                </a:solidFill>
              </a:rPr>
              <a:t>user is </a:t>
            </a:r>
            <a:r>
              <a:rPr lang="en-US" sz="1600" b="0" dirty="0">
                <a:solidFill>
                  <a:srgbClr val="0F5494"/>
                </a:solidFill>
              </a:rPr>
              <a:t>personally </a:t>
            </a:r>
            <a:r>
              <a:rPr lang="en-US" sz="1600" b="0" dirty="0" smtClean="0">
                <a:solidFill>
                  <a:srgbClr val="0F5494"/>
                </a:solidFill>
              </a:rPr>
              <a:t>located within </a:t>
            </a:r>
            <a:r>
              <a:rPr lang="en-US" sz="1600" b="0" dirty="0">
                <a:solidFill>
                  <a:srgbClr val="0F5494"/>
                </a:solidFill>
              </a:rPr>
              <a:t>one of the </a:t>
            </a:r>
            <a:r>
              <a:rPr lang="en-US" sz="1600" b="0" dirty="0" smtClean="0">
                <a:solidFill>
                  <a:srgbClr val="0F5494"/>
                </a:solidFill>
              </a:rPr>
              <a:t>Member</a:t>
            </a:r>
          </a:p>
          <a:p>
            <a:r>
              <a:rPr lang="en-US" sz="1600" b="0" dirty="0" smtClean="0">
                <a:solidFill>
                  <a:srgbClr val="0F5494"/>
                </a:solidFill>
              </a:rPr>
              <a:t> </a:t>
            </a:r>
            <a:r>
              <a:rPr lang="en-US" sz="1600" b="0" dirty="0">
                <a:solidFill>
                  <a:srgbClr val="0F5494"/>
                </a:solidFill>
              </a:rPr>
              <a:t>States of the European Union, Turkey, North Macedonia, Albania, Montenegro</a:t>
            </a:r>
            <a:r>
              <a:rPr lang="en-US" sz="1600" b="0" dirty="0" smtClean="0">
                <a:solidFill>
                  <a:srgbClr val="0F5494"/>
                </a:solidFill>
              </a:rPr>
              <a:t>,</a:t>
            </a:r>
          </a:p>
          <a:p>
            <a:r>
              <a:rPr lang="en-US" sz="1600" b="0" dirty="0" smtClean="0">
                <a:solidFill>
                  <a:srgbClr val="0F5494"/>
                </a:solidFill>
              </a:rPr>
              <a:t>or Serbia.</a:t>
            </a:r>
            <a:endParaRPr lang="en-GB" sz="1600" b="0" dirty="0" err="1" smtClean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28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1916832"/>
            <a:ext cx="5852160" cy="44759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17906"/>
            <a:ext cx="904320" cy="77884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7080" y="1196752"/>
            <a:ext cx="8229600" cy="936625"/>
          </a:xfrm>
        </p:spPr>
        <p:txBody>
          <a:bodyPr/>
          <a:lstStyle/>
          <a:p>
            <a:r>
              <a:rPr lang="en-US" sz="3200" dirty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A2M informs on the EU market </a:t>
            </a:r>
            <a:r>
              <a:rPr lang="en-US" sz="3200" dirty="0" smtClean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0092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67391"/>
            <a:ext cx="8229600" cy="936625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accent6"/>
                </a:solidFill>
                <a:latin typeface="Poppins" pitchFamily="2" charset="77"/>
                <a:cs typeface="Poppins" pitchFamily="2" charset="77"/>
              </a:rPr>
              <a:t>Which results can you expect from your search?</a:t>
            </a:r>
            <a:r>
              <a:rPr lang="en-US" sz="2800" dirty="0">
                <a:solidFill>
                  <a:schemeClr val="accent6"/>
                </a:solidFill>
                <a:latin typeface="Poppins" pitchFamily="2" charset="77"/>
                <a:cs typeface="Poppins" pitchFamily="2" charset="77"/>
              </a:rPr>
              <a:t/>
            </a:r>
            <a:br>
              <a:rPr lang="en-US" sz="2800" dirty="0">
                <a:solidFill>
                  <a:schemeClr val="accent6"/>
                </a:solidFill>
                <a:latin typeface="Poppins" pitchFamily="2" charset="77"/>
                <a:cs typeface="Poppins" pitchFamily="2" charset="77"/>
              </a:rPr>
            </a:br>
            <a:r>
              <a:rPr lang="en-US" sz="3200" dirty="0" smtClean="0">
                <a:solidFill>
                  <a:schemeClr val="accent6"/>
                </a:solidFill>
                <a:latin typeface="Poppins" pitchFamily="2" charset="77"/>
                <a:cs typeface="Poppins" pitchFamily="2" charset="77"/>
              </a:rPr>
              <a:t>  </a:t>
            </a:r>
            <a:r>
              <a:rPr lang="en-US" sz="2000" spc="113" dirty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000" spc="113" dirty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b="0" spc="113" dirty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b="0" spc="113" dirty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sz="24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633788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Tariffs </a:t>
            </a:r>
            <a:r>
              <a:rPr lang="en-US" sz="1800" dirty="0" smtClean="0">
                <a:solidFill>
                  <a:schemeClr val="accent6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endParaRPr lang="en-US" sz="1800" dirty="0">
              <a:solidFill>
                <a:schemeClr val="accent6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18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Internal taxes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18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Rules of origin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Customs procedures, product requirements  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de-AT" sz="18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Trade barriers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de-AT" sz="18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Trade </a:t>
            </a:r>
            <a:r>
              <a:rPr lang="de-AT" sz="18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statistics</a:t>
            </a:r>
            <a:endParaRPr lang="de-AT" sz="180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de-AT" sz="18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Procurement</a:t>
            </a:r>
            <a:r>
              <a:rPr lang="de-AT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AT" sz="18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information</a:t>
            </a:r>
            <a:r>
              <a:rPr lang="de-AT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on </a:t>
            </a:r>
            <a:r>
              <a:rPr lang="de-AT" sz="18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Canada </a:t>
            </a:r>
            <a:r>
              <a:rPr lang="de-AT" sz="18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and</a:t>
            </a:r>
            <a:r>
              <a:rPr lang="de-AT" sz="18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Japan </a:t>
            </a:r>
            <a:r>
              <a:rPr lang="de-AT" sz="18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more</a:t>
            </a:r>
            <a:r>
              <a:rPr lang="de-AT" sz="18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countries will </a:t>
            </a:r>
            <a:r>
              <a:rPr lang="de-AT" sz="18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</a:t>
            </a:r>
            <a:r>
              <a:rPr lang="de-AT" sz="18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AT" sz="18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added</a:t>
            </a:r>
            <a:r>
              <a:rPr lang="de-AT" sz="18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AT" sz="18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gradually</a:t>
            </a:r>
            <a:endParaRPr lang="de-AT" sz="180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de-AT" sz="18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Services </a:t>
            </a:r>
            <a:r>
              <a:rPr lang="de-AT" sz="18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and</a:t>
            </a:r>
            <a:r>
              <a:rPr lang="de-AT" sz="18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Investment </a:t>
            </a:r>
            <a:r>
              <a:rPr lang="de-AT" sz="18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information</a:t>
            </a:r>
            <a:r>
              <a:rPr lang="de-AT" sz="18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for Canada </a:t>
            </a:r>
            <a:r>
              <a:rPr lang="de-AT" sz="18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and</a:t>
            </a:r>
            <a:r>
              <a:rPr lang="de-AT" sz="18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UK for legal </a:t>
            </a:r>
            <a:r>
              <a:rPr lang="de-AT" sz="18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and</a:t>
            </a:r>
            <a:r>
              <a:rPr lang="de-AT" sz="18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maritime </a:t>
            </a:r>
            <a:r>
              <a:rPr lang="de-AT" sz="18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service</a:t>
            </a:r>
            <a:r>
              <a:rPr lang="de-AT" sz="18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de-AT" sz="18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more</a:t>
            </a:r>
            <a:r>
              <a:rPr lang="de-AT" sz="18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AT" sz="18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</a:t>
            </a:r>
            <a:r>
              <a:rPr lang="de-AT" sz="18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AT" sz="18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come</a:t>
            </a:r>
            <a:r>
              <a:rPr lang="de-AT" sz="18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AT" sz="18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around</a:t>
            </a:r>
            <a:r>
              <a:rPr lang="de-AT" sz="18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spring 2023</a:t>
            </a:r>
            <a:endParaRPr lang="en-US" sz="1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ts val="1688"/>
              </a:lnSpc>
              <a:spcBef>
                <a:spcPts val="0"/>
              </a:spcBef>
            </a:pPr>
            <a:endParaRPr lang="en-US" cap="all" dirty="0">
              <a:solidFill>
                <a:schemeClr val="accent6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accent6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  <a:p>
            <a:endParaRPr lang="en-US" dirty="0" smtClean="0">
              <a:solidFill>
                <a:schemeClr val="accent6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accent6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accent6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976" y="472762"/>
            <a:ext cx="936104" cy="8062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89577"/>
            <a:ext cx="3168352" cy="119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1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40768"/>
            <a:ext cx="8229600" cy="936625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</a:pPr>
            <a:r>
              <a:rPr lang="fr-BE" sz="2800" dirty="0" err="1" smtClean="0">
                <a:solidFill>
                  <a:schemeClr val="accent6"/>
                </a:solidFill>
                <a:latin typeface="Poppins" pitchFamily="2" charset="77"/>
                <a:cs typeface="Poppins" pitchFamily="2" charset="77"/>
              </a:rPr>
              <a:t>What</a:t>
            </a:r>
            <a:r>
              <a:rPr lang="fr-BE" sz="2800" dirty="0" smtClean="0">
                <a:solidFill>
                  <a:schemeClr val="accent6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fr-BE" sz="2800" dirty="0" err="1" smtClean="0">
                <a:solidFill>
                  <a:schemeClr val="accent6"/>
                </a:solidFill>
                <a:latin typeface="Poppins" pitchFamily="2" charset="77"/>
                <a:cs typeface="Poppins" pitchFamily="2" charset="77"/>
              </a:rPr>
              <a:t>is</a:t>
            </a:r>
            <a:r>
              <a:rPr lang="fr-BE" sz="2800" dirty="0" smtClean="0">
                <a:solidFill>
                  <a:schemeClr val="accent6"/>
                </a:solidFill>
                <a:latin typeface="Poppins" pitchFamily="2" charset="77"/>
                <a:cs typeface="Poppins" pitchFamily="2" charset="77"/>
              </a:rPr>
              <a:t> the </a:t>
            </a:r>
            <a:r>
              <a:rPr lang="fr-BE" sz="2800" dirty="0">
                <a:solidFill>
                  <a:schemeClr val="accent6"/>
                </a:solidFill>
                <a:latin typeface="Poppins" pitchFamily="2" charset="77"/>
                <a:cs typeface="Poppins" pitchFamily="2" charset="77"/>
              </a:rPr>
              <a:t>Single Entry </a:t>
            </a:r>
            <a:r>
              <a:rPr lang="fr-BE" sz="2800" dirty="0" smtClean="0">
                <a:solidFill>
                  <a:schemeClr val="accent6"/>
                </a:solidFill>
                <a:latin typeface="Poppins" pitchFamily="2" charset="77"/>
                <a:cs typeface="Poppins" pitchFamily="2" charset="77"/>
              </a:rPr>
              <a:t>Point ? </a:t>
            </a:r>
            <a:endParaRPr lang="en-US" sz="2800" dirty="0">
              <a:solidFill>
                <a:schemeClr val="accent6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4" y="3221890"/>
            <a:ext cx="9139036" cy="363378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BE" sz="18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Single Entry Point </a:t>
            </a:r>
            <a:r>
              <a:rPr lang="fr-BE" sz="18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</a:t>
            </a:r>
            <a:r>
              <a:rPr lang="fr-BE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 </a:t>
            </a:r>
            <a:r>
              <a:rPr lang="fr-BE" sz="18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contact</a:t>
            </a:r>
            <a:r>
              <a:rPr lang="fr-BE" sz="18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fr-BE" sz="1800" b="1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tool</a:t>
            </a:r>
            <a:r>
              <a:rPr lang="fr-BE" sz="18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fr-BE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for </a:t>
            </a:r>
            <a:r>
              <a:rPr lang="fr-BE" sz="18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ALL EU </a:t>
            </a:r>
            <a:r>
              <a:rPr lang="fr-BE" sz="1800" b="1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stakeholders</a:t>
            </a:r>
            <a:r>
              <a:rPr lang="fr-BE" sz="18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fr-BE" sz="18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facing</a:t>
            </a:r>
            <a:r>
              <a:rPr lang="fr-BE" sz="18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fr-BE" sz="1800" b="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potential</a:t>
            </a:r>
            <a:r>
              <a:rPr lang="fr-BE" sz="1800" b="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fr-BE" sz="18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trade</a:t>
            </a:r>
            <a:r>
              <a:rPr lang="fr-BE" sz="18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fr-BE" sz="18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barriers</a:t>
            </a:r>
            <a:r>
              <a:rPr lang="fr-BE" sz="18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fr-BE" sz="1800" b="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</a:t>
            </a:r>
            <a:r>
              <a:rPr lang="fr-BE" sz="1800" b="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third</a:t>
            </a:r>
            <a:r>
              <a:rPr lang="fr-BE" sz="1800" b="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countries.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fr-BE" sz="1800" b="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BE" sz="18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SEP team </a:t>
            </a:r>
            <a:r>
              <a:rPr lang="fr-BE" sz="18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ensures</a:t>
            </a:r>
            <a:r>
              <a:rPr lang="fr-BE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efficient </a:t>
            </a:r>
            <a:r>
              <a:rPr lang="fr-BE" sz="18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follow</a:t>
            </a:r>
            <a:r>
              <a:rPr lang="fr-BE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-up of </a:t>
            </a:r>
            <a:r>
              <a:rPr lang="fr-BE" sz="18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complaints </a:t>
            </a:r>
            <a:r>
              <a:rPr lang="fr-BE" sz="18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received</a:t>
            </a:r>
            <a:r>
              <a:rPr lang="fr-BE" sz="18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BE" sz="1800" b="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Assessment</a:t>
            </a:r>
            <a:r>
              <a:rPr lang="fr-BE" sz="1800" b="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of the issue by experts of the </a:t>
            </a:r>
            <a:r>
              <a:rPr lang="fr-BE" sz="1800" b="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European</a:t>
            </a:r>
            <a:r>
              <a:rPr lang="fr-BE" sz="1800" b="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Commission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IE" sz="1800" b="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Explanation of the outcome and potential follow-up actions </a:t>
            </a:r>
            <a:endParaRPr lang="en-IE" sz="18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1200"/>
              </a:spcBef>
              <a:spcAft>
                <a:spcPts val="600"/>
              </a:spcAft>
              <a:buNone/>
            </a:pPr>
            <a:endParaRPr lang="fr-BE" sz="1800" b="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fr-BE" sz="1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fr-BE" dirty="0" smtClean="0"/>
          </a:p>
        </p:txBody>
      </p:sp>
      <p:pic>
        <p:nvPicPr>
          <p:cNvPr id="1026" name="Picture 2" descr="A2M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59" y="1084022"/>
            <a:ext cx="2184177" cy="188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221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2653" y="1556271"/>
            <a:ext cx="8229600" cy="936625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</a:pPr>
            <a:r>
              <a:rPr lang="fr-BE" sz="2800" dirty="0">
                <a:solidFill>
                  <a:schemeClr val="accent6"/>
                </a:solidFill>
                <a:latin typeface="Poppins" pitchFamily="2" charset="77"/>
                <a:cs typeface="Poppins" pitchFamily="2" charset="77"/>
              </a:rPr>
              <a:t>How to use the </a:t>
            </a:r>
            <a:r>
              <a:rPr lang="fr-BE" sz="2800" dirty="0" smtClean="0">
                <a:solidFill>
                  <a:schemeClr val="accent6"/>
                </a:solidFill>
                <a:latin typeface="Poppins" pitchFamily="2" charset="77"/>
                <a:cs typeface="Poppins" pitchFamily="2" charset="77"/>
              </a:rPr>
              <a:t>Single Entry point</a:t>
            </a:r>
            <a:endParaRPr lang="en-US" sz="2800" dirty="0">
              <a:solidFill>
                <a:schemeClr val="accent6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36" y="2965144"/>
            <a:ext cx="9119664" cy="4238005"/>
          </a:xfrm>
        </p:spPr>
        <p:txBody>
          <a:bodyPr/>
          <a:lstStyle/>
          <a:p>
            <a:endParaRPr lang="en-IE" sz="2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E" sz="2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If you face a trade barrier, please first check registered trade barriers in third countries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E" sz="2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If the issue is not already registered: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IE" b="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</a:t>
            </a:r>
            <a:r>
              <a:rPr lang="en-IE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complaint form</a:t>
            </a:r>
            <a:r>
              <a:rPr lang="en-IE" b="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is available directly on the “Contact” page of the Access2Markets website. </a:t>
            </a:r>
            <a:endParaRPr lang="en-IE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IE" b="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Possibility to file a </a:t>
            </a:r>
            <a:r>
              <a:rPr lang="en-IE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pre-notification</a:t>
            </a:r>
            <a:r>
              <a:rPr lang="en-IE" b="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contact: the SEP team will help decide whether to launch the complaint &amp; provide guidance for the complaint process. </a:t>
            </a:r>
            <a:endParaRPr lang="en-IE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IE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A2M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59" y="1084022"/>
            <a:ext cx="2184177" cy="188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41560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C810F644BA3D4C9490FA7A2D2648DB" ma:contentTypeVersion="1" ma:contentTypeDescription="Create a new document." ma:contentTypeScope="" ma:versionID="9ebb9453bbcd586fc73f45c757fb6880">
  <xsd:schema xmlns:xsd="http://www.w3.org/2001/XMLSchema" xmlns:xs="http://www.w3.org/2001/XMLSchema" xmlns:p="http://schemas.microsoft.com/office/2006/metadata/properties" xmlns:ns2="3892f95b-b97d-46bf-97cc-beefc454105c" targetNamespace="http://schemas.microsoft.com/office/2006/metadata/properties" ma:root="true" ma:fieldsID="2d29840daf0ac0f0ed54aafa14951d1e" ns2:_="">
    <xsd:import namespace="3892f95b-b97d-46bf-97cc-beefc454105c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92f95b-b97d-46bf-97cc-beefc454105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5D8EB7-6260-4EE9-8701-61AA67A3034F}">
  <ds:schemaRefs>
    <ds:schemaRef ds:uri="http://purl.org/dc/terms/"/>
    <ds:schemaRef ds:uri="3892f95b-b97d-46bf-97cc-beefc454105c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3F25E80-7AA7-43BF-9C9C-86FBFEA158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ED2182-A1C3-4C36-9F45-3B455857E8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92f95b-b97d-46bf-97cc-beefc45410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</TotalTime>
  <Words>584</Words>
  <Application>Microsoft Office PowerPoint</Application>
  <PresentationFormat>On-screen Show (4:3)</PresentationFormat>
  <Paragraphs>104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Lato</vt:lpstr>
      <vt:lpstr>Poppins</vt:lpstr>
      <vt:lpstr>Verdana</vt:lpstr>
      <vt:lpstr>Default Design</vt:lpstr>
      <vt:lpstr>The online portal Access2Markets </vt:lpstr>
      <vt:lpstr>Objectives  Why an Access2Marktes portal? </vt:lpstr>
      <vt:lpstr>User groups  Who is this information for? </vt:lpstr>
      <vt:lpstr>PowerPoint Presentation</vt:lpstr>
      <vt:lpstr>A2M informs on 135 exports markets *  </vt:lpstr>
      <vt:lpstr>A2M informs on the EU market  </vt:lpstr>
      <vt:lpstr>Which results can you expect from your search?     </vt:lpstr>
      <vt:lpstr>What is the Single Entry Point ? </vt:lpstr>
      <vt:lpstr>How to use the Single Entry point</vt:lpstr>
      <vt:lpstr>Trade Assistant for Services and Investment</vt:lpstr>
      <vt:lpstr>Trade Assistant for Services and Investment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portal ´Access2Markets´</dc:title>
  <dc:creator>SCHEIDL Andrea (TRADE)</dc:creator>
  <cp:lastModifiedBy>GOULDING Saul (TRADE-EXT)</cp:lastModifiedBy>
  <cp:revision>165</cp:revision>
  <cp:lastPrinted>2022-02-10T06:38:43Z</cp:lastPrinted>
  <dcterms:created xsi:type="dcterms:W3CDTF">2020-01-21T11:25:56Z</dcterms:created>
  <dcterms:modified xsi:type="dcterms:W3CDTF">2022-05-24T10:17:42Z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0x01010017C810F644BA3D4C9490FA7A2D2648DB</vt:lpwstr>
  </property>
</Properties>
</file>